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0" r:id="rId3"/>
    <p:sldId id="261" r:id="rId4"/>
    <p:sldId id="259" r:id="rId5"/>
    <p:sldId id="258" r:id="rId6"/>
    <p:sldId id="266" r:id="rId7"/>
    <p:sldId id="262" r:id="rId8"/>
    <p:sldId id="263" r:id="rId9"/>
    <p:sldId id="265" r:id="rId10"/>
    <p:sldId id="267" r:id="rId11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4KbPunFA2emoQhCz07+yw==" hashData="irxVdhn23LHbuj9MQEezittMAm0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style val="13"/>
  <c:chart>
    <c:title>
      <c:tx>
        <c:rich>
          <a:bodyPr/>
          <a:lstStyle/>
          <a:p>
            <a:pPr>
              <a:defRPr/>
            </a:pPr>
            <a:r>
              <a:rPr lang="fr-FR" sz="1200" b="0" i="0" u="none" strike="noStrike" baseline="0"/>
              <a:t>Dépenses en santé publiques de la France </a:t>
            </a:r>
          </a:p>
          <a:p>
            <a:pPr>
              <a:defRPr/>
            </a:pPr>
            <a:r>
              <a:rPr lang="fr-FR" sz="1200" b="0" i="0" u="none" strike="noStrike" baseline="0"/>
              <a:t>% du total des dépenses en santé</a:t>
            </a:r>
          </a:p>
          <a:p>
            <a:pPr>
              <a:defRPr/>
            </a:pPr>
            <a:endParaRPr lang="fr-FR" sz="800"/>
          </a:p>
        </c:rich>
      </c:tx>
      <c:layout>
        <c:manualLayout>
          <c:xMode val="edge"/>
          <c:yMode val="edge"/>
          <c:x val="0"/>
          <c:y val="3.5787690256638152E-2"/>
        </c:manualLayout>
      </c:layout>
    </c:title>
    <c:plotArea>
      <c:layout/>
      <c:pieChart>
        <c:varyColors val="1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err="1"/>
                      <a:t>Dépense</a:t>
                    </a:r>
                    <a:r>
                      <a:rPr lang="en-US" baseline="0" dirty="0"/>
                      <a:t> </a:t>
                    </a:r>
                    <a:r>
                      <a:rPr lang="en-US" baseline="0" dirty="0" err="1"/>
                      <a:t>publique</a:t>
                    </a:r>
                    <a:r>
                      <a:rPr lang="en-US" baseline="0" dirty="0"/>
                      <a:t>:</a:t>
                    </a:r>
                  </a:p>
                  <a:p>
                    <a:r>
                      <a:rPr lang="en-US" dirty="0"/>
                      <a:t> 76,9 %</a:t>
                    </a:r>
                  </a:p>
                </c:rich>
              </c:tx>
              <c:showCatName val="1"/>
              <c:showPercent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CatName val="1"/>
            <c:showPercent val="1"/>
            <c:showLeaderLines val="1"/>
            <c:extLst>
              <c:ext xmlns:c15="http://schemas.microsoft.com/office/drawing/2012/chart" uri="{CE6537A1-D6FC-4f65-9D91-7224C49458BB}"/>
            </c:extLst>
          </c:dLbls>
          <c:val>
            <c:numRef>
              <c:f>Sheet1!$A$8:$A$9</c:f>
              <c:numCache>
                <c:formatCode>General</c:formatCode>
                <c:ptCount val="2"/>
                <c:pt idx="0">
                  <c:v>76.900000000000006</c:v>
                </c:pt>
                <c:pt idx="1">
                  <c:v>24.1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style val="13"/>
  <c:chart>
    <c:title>
      <c:tx>
        <c:rich>
          <a:bodyPr/>
          <a:lstStyle/>
          <a:p>
            <a:pPr>
              <a:defRPr/>
            </a:pPr>
            <a:r>
              <a:rPr lang="fr-FR" sz="1200" b="0" i="0" u="none" strike="noStrike" baseline="0"/>
              <a:t>Allocation des Dépenses en santé </a:t>
            </a:r>
            <a:endParaRPr lang="fr-FR" sz="800"/>
          </a:p>
        </c:rich>
      </c:tx>
      <c:layout>
        <c:manualLayout>
          <c:xMode val="edge"/>
          <c:yMode val="edge"/>
          <c:x val="0.21195144356955445"/>
          <c:y val="4.1666666666666664E-2"/>
        </c:manualLayout>
      </c:layout>
    </c:title>
    <c:plotArea>
      <c:layout/>
      <c:pieChart>
        <c:varyColors val="1"/>
        <c:ser>
          <c:idx val="0"/>
          <c:order val="0"/>
          <c:dLbls>
            <c:delete val="1"/>
          </c:dLbls>
          <c:val>
            <c:numRef>
              <c:f>Sheet1!$A$8:$A$9</c:f>
              <c:numCache>
                <c:formatCode>General</c:formatCode>
                <c:ptCount val="2"/>
                <c:pt idx="0">
                  <c:v>76.900000000000006</c:v>
                </c:pt>
                <c:pt idx="1">
                  <c:v>24.1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style val="13"/>
  <c:chart>
    <c:autoTitleDeleted val="1"/>
    <c:plotArea>
      <c:layout/>
      <c:pieChart>
        <c:varyColors val="1"/>
        <c:ser>
          <c:idx val="0"/>
          <c:order val="0"/>
          <c:dLbls>
            <c:delete val="1"/>
          </c:dLbls>
          <c:val>
            <c:numRef>
              <c:f>Sheet1!$A$8:$A$9</c:f>
              <c:numCache>
                <c:formatCode>General</c:formatCode>
                <c:ptCount val="2"/>
                <c:pt idx="0">
                  <c:v>76.900000000000006</c:v>
                </c:pt>
                <c:pt idx="1">
                  <c:v>24.1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0.69167</cdr:x>
      <cdr:y>0.79167</cdr:y>
    </cdr:from>
    <cdr:to>
      <cdr:x>0.9125</cdr:x>
      <cdr:y>0.84028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608094" y="1710197"/>
          <a:ext cx="513417" cy="1050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fr-FR" sz="1100"/>
        </a:p>
      </cdr:txBody>
    </cdr:sp>
  </cdr:relSizeAnchor>
  <cdr:relSizeAnchor xmlns:cdr="http://schemas.openxmlformats.org/drawingml/2006/chartDrawing">
    <cdr:from>
      <cdr:x>0.0216</cdr:x>
      <cdr:y>0.84849</cdr:y>
    </cdr:from>
    <cdr:to>
      <cdr:x>0.35494</cdr:x>
      <cdr:y>0.96655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2008" y="2016224"/>
          <a:ext cx="1111041" cy="2805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fr-FR" sz="700" dirty="0"/>
            <a:t>B</a:t>
          </a:r>
          <a:r>
            <a:rPr lang="fr-FR" sz="700" b="0" i="1" baseline="0" dirty="0"/>
            <a:t>anque mondiale, 2012</a:t>
          </a:r>
          <a:r>
            <a:rPr lang="fr-FR" sz="700" b="1" i="0" baseline="0" dirty="0"/>
            <a:t> </a:t>
          </a:r>
          <a:endParaRPr lang="fr-FR" sz="7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0.69167</cdr:x>
      <cdr:y>0.79167</cdr:y>
    </cdr:from>
    <cdr:to>
      <cdr:x>0.9125</cdr:x>
      <cdr:y>0.84028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162300" y="2171700"/>
          <a:ext cx="1009650" cy="1333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fr-FR" sz="110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0.69167</cdr:x>
      <cdr:y>0.79167</cdr:y>
    </cdr:from>
    <cdr:to>
      <cdr:x>0.9125</cdr:x>
      <cdr:y>0.84028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162300" y="2171700"/>
          <a:ext cx="1009650" cy="1333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fr-FR" sz="110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3ECD28-DBDC-4CB0-8E5E-68ADB2F0E3B8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E18E3-7242-4D3E-B8E0-05CFA6BEC65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914516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E18E3-7242-4D3E-B8E0-05CFA6BEC653}" type="slidenum">
              <a:rPr lang="fr-FR" smtClean="0"/>
              <a:pPr/>
              <a:t>5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678505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6E7CB-96DC-4E76-9CBD-396C46B99D34}" type="datetimeFigureOut">
              <a:rPr lang="fr-FR" smtClean="0"/>
              <a:pPr/>
              <a:t>10/11/2015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F4323-1E28-4CE1-80C1-41B4846AA5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pha.org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sphereproject.us4.list-manage2.com/track/click?u=391ca4128b20851769396eb78&amp;id=88d432d8b0&amp;e=581a4023e9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7544" y="1268760"/>
            <a:ext cx="8204448" cy="2952328"/>
          </a:xfrm>
        </p:spPr>
        <p:txBody>
          <a:bodyPr>
            <a:normAutofit fontScale="90000"/>
          </a:bodyPr>
          <a:lstStyle/>
          <a:p>
            <a:r>
              <a:rPr lang="fr-FR" dirty="0"/>
              <a:t>Agir le plus tôt possible sur les déterminants sociaux de santé: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Une </a:t>
            </a:r>
            <a:r>
              <a:rPr lang="fr-FR" dirty="0"/>
              <a:t>priorité utile, juste ou bien </a:t>
            </a:r>
            <a:r>
              <a:rPr lang="fr-FR" dirty="0" smtClean="0"/>
              <a:t>?</a:t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sz="2700" dirty="0" smtClean="0"/>
              <a:t>Congrès </a:t>
            </a:r>
            <a:r>
              <a:rPr lang="fr-FR" sz="2700" dirty="0"/>
              <a:t>SFSP </a:t>
            </a:r>
            <a:r>
              <a:rPr lang="fr-FR" sz="2700" dirty="0" smtClean="0"/>
              <a:t>2015</a:t>
            </a:r>
            <a:r>
              <a:rPr lang="fr-FR" sz="3600" b="1" i="1" dirty="0"/>
              <a:t> </a:t>
            </a:r>
            <a:r>
              <a:rPr lang="fr-FR" sz="3600" b="1" i="1" dirty="0" smtClean="0"/>
              <a:t/>
            </a:r>
            <a:br>
              <a:rPr lang="fr-FR" sz="3600" b="1" i="1" dirty="0" smtClean="0"/>
            </a:br>
            <a:r>
              <a:rPr lang="fr-FR" sz="2700" dirty="0" smtClean="0"/>
              <a:t>Déterminants </a:t>
            </a:r>
            <a:r>
              <a:rPr lang="fr-FR" sz="2700" dirty="0"/>
              <a:t>sociaux de la santé : des connaissances à l’action</a:t>
            </a:r>
            <a:endParaRPr lang="fr-FR" sz="36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851920" y="4837345"/>
            <a:ext cx="4096544" cy="17526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fr-FR" dirty="0" smtClean="0">
                <a:solidFill>
                  <a:schemeClr val="accent1"/>
                </a:solidFill>
              </a:rPr>
              <a:t>Dr Maryse Simonet</a:t>
            </a:r>
          </a:p>
          <a:p>
            <a:pPr algn="l"/>
            <a:endParaRPr lang="fr-FR" dirty="0" smtClean="0"/>
          </a:p>
          <a:p>
            <a:pPr algn="l"/>
            <a:endParaRPr lang="fr-FR" dirty="0"/>
          </a:p>
          <a:p>
            <a:pPr algn="l"/>
            <a:r>
              <a:rPr lang="fr-FR" sz="1800" i="1" dirty="0" smtClean="0"/>
              <a:t>Participation au congrès SFSP avec le soutien de </a:t>
            </a:r>
            <a:r>
              <a:rPr lang="fr-FR" sz="1800" i="1" dirty="0"/>
              <a:t>la </a:t>
            </a:r>
            <a:r>
              <a:rPr lang="fr-FR" sz="1800" b="1" i="1" dirty="0" smtClean="0">
                <a:solidFill>
                  <a:schemeClr val="accent1"/>
                </a:solidFill>
              </a:rPr>
              <a:t>Direction Générale de la Santé</a:t>
            </a:r>
            <a:endParaRPr lang="fr-FR" sz="1800" b="1" i="1" dirty="0">
              <a:solidFill>
                <a:schemeClr val="accent1"/>
              </a:solidFill>
            </a:endParaRPr>
          </a:p>
        </p:txBody>
      </p:sp>
      <p:pic>
        <p:nvPicPr>
          <p:cNvPr id="4" name="Picture 2" descr="C:\Users\842763\Documents\doc de Maryse\AMISP\dossier DRH 2013 14\logo amisp v2 (5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720" y="4869160"/>
            <a:ext cx="2448272" cy="10768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2913" y="286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Ethique et compétences en santé publique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1171636"/>
            <a:ext cx="8552322" cy="5857764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Marc J Roberts, Michael R Reich: </a:t>
            </a:r>
            <a:r>
              <a:rPr lang="fr-FR" b="1" i="1" dirty="0" err="1" smtClean="0"/>
              <a:t>Ethical</a:t>
            </a:r>
            <a:r>
              <a:rPr lang="fr-FR" b="1" i="1" dirty="0" smtClean="0"/>
              <a:t> </a:t>
            </a:r>
            <a:r>
              <a:rPr lang="fr-FR" b="1" i="1" dirty="0" err="1" smtClean="0"/>
              <a:t>analysis</a:t>
            </a:r>
            <a:r>
              <a:rPr lang="fr-FR" b="1" i="1" dirty="0" smtClean="0"/>
              <a:t> in public </a:t>
            </a:r>
            <a:r>
              <a:rPr lang="fr-FR" b="1" i="1" dirty="0" err="1" smtClean="0"/>
              <a:t>health</a:t>
            </a:r>
            <a:r>
              <a:rPr lang="fr-FR" b="1" dirty="0" smtClean="0"/>
              <a:t>.</a:t>
            </a:r>
            <a:r>
              <a:rPr lang="fr-FR" dirty="0" smtClean="0"/>
              <a:t> THE LANCET, Vol 359 (1055–59),  March 23, 2002 . </a:t>
            </a:r>
          </a:p>
          <a:p>
            <a:r>
              <a:rPr lang="en-US" b="1" i="1" dirty="0" smtClean="0"/>
              <a:t>Principles of the Ethical Practice of Public Health</a:t>
            </a:r>
            <a:r>
              <a:rPr lang="en-US" dirty="0" smtClean="0"/>
              <a:t>, 2002 Public Health Leadership Society. </a:t>
            </a:r>
            <a:r>
              <a:rPr lang="en-US" dirty="0" smtClean="0">
                <a:hlinkClick r:id="rId2"/>
              </a:rPr>
              <a:t>http://www.apha.org/</a:t>
            </a:r>
            <a:endParaRPr lang="en-US" dirty="0" smtClean="0"/>
          </a:p>
          <a:p>
            <a:pPr>
              <a:buFont typeface="Symbol"/>
              <a:buChar char="Þ"/>
            </a:pPr>
            <a:r>
              <a:rPr lang="fr-FR" dirty="0" smtClean="0"/>
              <a:t>La </a:t>
            </a:r>
            <a:r>
              <a:rPr lang="fr-FR" sz="3600" b="1" dirty="0" smtClean="0"/>
              <a:t>répartition de ressources rares en santé </a:t>
            </a:r>
            <a:r>
              <a:rPr lang="fr-FR" dirty="0" smtClean="0"/>
              <a:t>est une question d’éthique distributive: </a:t>
            </a:r>
            <a:r>
              <a:rPr lang="fr-FR" b="1" dirty="0" smtClean="0"/>
              <a:t>philosophie politique. </a:t>
            </a:r>
            <a:r>
              <a:rPr lang="fr-FR" i="1" dirty="0" smtClean="0"/>
              <a:t>… laquelle induit aussi des </a:t>
            </a:r>
            <a:r>
              <a:rPr lang="fr-FR" b="1" i="1" dirty="0" smtClean="0"/>
              <a:t>choix méthodologiques et de plaidoyers </a:t>
            </a:r>
            <a:r>
              <a:rPr lang="fr-FR" i="1" dirty="0" smtClean="0"/>
              <a:t>en santé publique</a:t>
            </a:r>
          </a:p>
          <a:p>
            <a:pPr>
              <a:buFont typeface="Symbol"/>
              <a:buChar char="Þ"/>
            </a:pPr>
            <a:r>
              <a:rPr lang="fr-FR" dirty="0" smtClean="0"/>
              <a:t>La démarche: </a:t>
            </a:r>
          </a:p>
          <a:p>
            <a:pPr marL="457200" lvl="1" indent="0">
              <a:buNone/>
            </a:pPr>
            <a:r>
              <a:rPr lang="fr-FR" dirty="0" smtClean="0"/>
              <a:t>théorie </a:t>
            </a:r>
            <a:r>
              <a:rPr lang="fr-FR" dirty="0" smtClean="0">
                <a:sym typeface="Wingdings" pitchFamily="2" charset="2"/>
              </a:rPr>
              <a:t> cas (de politiques publiques)</a:t>
            </a:r>
            <a:r>
              <a:rPr lang="fr-FR" dirty="0" smtClean="0"/>
              <a:t> dans l’actualité</a:t>
            </a:r>
          </a:p>
          <a:p>
            <a:pPr marL="457200" lvl="1" indent="0">
              <a:buNone/>
            </a:pPr>
            <a:r>
              <a:rPr lang="fr-FR" dirty="0" smtClean="0"/>
              <a:t>Compétence obligatoire MPH 90’s</a:t>
            </a:r>
            <a:r>
              <a:rPr lang="fr-FR" dirty="0"/>
              <a:t> Harvard </a:t>
            </a:r>
            <a:r>
              <a:rPr lang="fr-FR" dirty="0" smtClean="0"/>
              <a:t>(+ bases en économie de la santé..)</a:t>
            </a:r>
          </a:p>
          <a:p>
            <a:pPr>
              <a:buNone/>
            </a:pPr>
            <a:r>
              <a:rPr lang="fr-FR" sz="1600" dirty="0" smtClean="0"/>
              <a:t>Autres perspectives : </a:t>
            </a:r>
            <a:endParaRPr lang="fr-FR" sz="1600" dirty="0"/>
          </a:p>
          <a:p>
            <a:pPr lvl="1"/>
            <a:r>
              <a:rPr lang="fr-FR" sz="1600" dirty="0"/>
              <a:t>Philo/éthique: pragmatisme, paternalisme, </a:t>
            </a:r>
            <a:r>
              <a:rPr lang="fr-FR" sz="1600" dirty="0" smtClean="0"/>
              <a:t>féminisme, relativisme:  « éthique du care », « </a:t>
            </a:r>
            <a:r>
              <a:rPr lang="fr-FR" sz="1600" dirty="0" err="1" smtClean="0"/>
              <a:t>communautarianism</a:t>
            </a:r>
            <a:r>
              <a:rPr lang="fr-FR" sz="1600" dirty="0" smtClean="0"/>
              <a:t> » </a:t>
            </a:r>
          </a:p>
          <a:p>
            <a:pPr lvl="1"/>
            <a:r>
              <a:rPr lang="fr-FR" sz="1600" dirty="0" smtClean="0"/>
              <a:t>Mise </a:t>
            </a:r>
            <a:r>
              <a:rPr lang="fr-FR" sz="1600" dirty="0"/>
              <a:t>en œuvre/faisabilité : sciences po, démocratie, sociologie des organisations, finance publique </a:t>
            </a:r>
            <a:r>
              <a:rPr lang="fr-FR" sz="1600" dirty="0" smtClean="0"/>
              <a:t>….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12974"/>
          </a:xfrm>
        </p:spPr>
        <p:txBody>
          <a:bodyPr>
            <a:normAutofit fontScale="90000"/>
          </a:bodyPr>
          <a:lstStyle/>
          <a:p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sz="3600" dirty="0" smtClean="0"/>
              <a:t>Politiques &amp; priorités de santé publique</a:t>
            </a:r>
            <a:br>
              <a:rPr lang="fr-FR" sz="3600" dirty="0" smtClean="0"/>
            </a:br>
            <a:r>
              <a:rPr lang="fr-FR" sz="3100" dirty="0" smtClean="0">
                <a:sym typeface="Wingdings" pitchFamily="2" charset="2"/>
              </a:rPr>
              <a:t>Enjeux distributifs/</a:t>
            </a:r>
            <a:r>
              <a:rPr lang="fr-FR" sz="3100" dirty="0" err="1" smtClean="0">
                <a:sym typeface="Wingdings" pitchFamily="2" charset="2"/>
              </a:rPr>
              <a:t>redistributifs</a:t>
            </a:r>
            <a:r>
              <a:rPr lang="fr-FR" sz="3100" dirty="0" smtClean="0">
                <a:sym typeface="Wingdings" pitchFamily="2" charset="2"/>
              </a:rPr>
              <a:t>?</a:t>
            </a:r>
            <a:br>
              <a:rPr lang="fr-FR" sz="3100" dirty="0" smtClean="0">
                <a:sym typeface="Wingdings" pitchFamily="2" charset="2"/>
              </a:rPr>
            </a:br>
            <a:r>
              <a:rPr lang="fr-FR" sz="3100" dirty="0" smtClean="0">
                <a:sym typeface="Wingdings" pitchFamily="2" charset="2"/>
              </a:rPr>
              <a:t>2 axes: </a:t>
            </a:r>
            <a:r>
              <a:rPr lang="fr-FR" sz="2200" dirty="0" smtClean="0">
                <a:sym typeface="Wingdings" pitchFamily="2" charset="2"/>
              </a:rPr>
              <a:t>Distribution des ressources matérielles et de la santé.. Ou plus</a:t>
            </a:r>
            <a:br>
              <a:rPr lang="fr-FR" sz="2200" dirty="0" smtClean="0">
                <a:sym typeface="Wingdings" pitchFamily="2" charset="2"/>
              </a:rPr>
            </a:br>
            <a:endParaRPr lang="fr-FR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23528" y="1556792"/>
          <a:ext cx="3333056" cy="2376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/>
          <p:cNvGraphicFramePr/>
          <p:nvPr/>
        </p:nvGraphicFramePr>
        <p:xfrm>
          <a:off x="4067944" y="170080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Isosceles Triangle 10"/>
          <p:cNvSpPr/>
          <p:nvPr/>
        </p:nvSpPr>
        <p:spPr>
          <a:xfrm rot="5755887">
            <a:off x="5482976" y="2710458"/>
            <a:ext cx="838200" cy="1028699"/>
          </a:xfrm>
          <a:prstGeom prst="triangle">
            <a:avLst>
              <a:gd name="adj" fmla="val 46591"/>
            </a:avLst>
          </a:prstGeom>
          <a:solidFill>
            <a:srgbClr val="4F81BD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1100"/>
          </a:p>
        </p:txBody>
      </p:sp>
      <p:graphicFrame>
        <p:nvGraphicFramePr>
          <p:cNvPr id="14" name="Chart 13"/>
          <p:cNvGraphicFramePr/>
          <p:nvPr/>
        </p:nvGraphicFramePr>
        <p:xfrm>
          <a:off x="3131840" y="3933056"/>
          <a:ext cx="3505200" cy="1885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Isosceles Triangle 14"/>
          <p:cNvSpPr/>
          <p:nvPr/>
        </p:nvSpPr>
        <p:spPr>
          <a:xfrm rot="5755887" flipV="1">
            <a:off x="4334920" y="4376425"/>
            <a:ext cx="1935403" cy="871610"/>
          </a:xfrm>
          <a:prstGeom prst="triangle">
            <a:avLst>
              <a:gd name="adj" fmla="val 54746"/>
            </a:avLst>
          </a:prstGeom>
          <a:solidFill>
            <a:srgbClr val="4F81BD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1100"/>
          </a:p>
        </p:txBody>
      </p:sp>
      <p:sp>
        <p:nvSpPr>
          <p:cNvPr id="16" name="TextBox 15"/>
          <p:cNvSpPr txBox="1"/>
          <p:nvPr/>
        </p:nvSpPr>
        <p:spPr>
          <a:xfrm>
            <a:off x="539552" y="4653136"/>
            <a:ext cx="2952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Priorités et dépenses de santé publique: </a:t>
            </a:r>
          </a:p>
          <a:p>
            <a:r>
              <a:rPr lang="fr-FR" sz="2000" b="1" dirty="0" smtClean="0">
                <a:solidFill>
                  <a:srgbClr val="FF0000"/>
                </a:solidFill>
              </a:rPr>
              <a:t>Qui finance et consomme (bénéficie de) quels services?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68144" y="4293096"/>
            <a:ext cx="30963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</a:t>
            </a:r>
            <a:r>
              <a:rPr lang="fr-FR" b="1" dirty="0" smtClean="0"/>
              <a:t>programme/politique bleu</a:t>
            </a:r>
            <a:r>
              <a:rPr lang="fr-FR" dirty="0" smtClean="0"/>
              <a:t>: </a:t>
            </a:r>
          </a:p>
          <a:p>
            <a:pPr>
              <a:buFontTx/>
              <a:buChar char="-"/>
            </a:pPr>
            <a:r>
              <a:rPr lang="fr-FR" dirty="0" smtClean="0"/>
              <a:t>quelle part du budget en financement privé?</a:t>
            </a:r>
          </a:p>
          <a:p>
            <a:pPr>
              <a:buFontTx/>
              <a:buChar char="-"/>
            </a:pPr>
            <a:r>
              <a:rPr lang="fr-FR" dirty="0" smtClean="0"/>
              <a:t> </a:t>
            </a:r>
            <a:r>
              <a:rPr lang="fr-FR" b="1" dirty="0" smtClean="0"/>
              <a:t>Que reste-t-il pour les autres programmes/politiques?</a:t>
            </a:r>
          </a:p>
          <a:p>
            <a:pPr>
              <a:buFontTx/>
              <a:buChar char="-"/>
            </a:pPr>
            <a:r>
              <a:rPr lang="fr-FR" b="1" dirty="0" smtClean="0"/>
              <a:t> augmenter la tarte?</a:t>
            </a:r>
            <a:endParaRPr lang="fr-FR" b="1" dirty="0"/>
          </a:p>
        </p:txBody>
      </p:sp>
      <p:sp>
        <p:nvSpPr>
          <p:cNvPr id="18" name="Action Button: Home 17">
            <a:hlinkClick r:id="" action="ppaction://hlinkshowjump?jump=firstslide" highlightClick="1"/>
          </p:cNvPr>
          <p:cNvSpPr/>
          <p:nvPr/>
        </p:nvSpPr>
        <p:spPr>
          <a:xfrm>
            <a:off x="251520" y="4149080"/>
            <a:ext cx="504056" cy="432048"/>
          </a:xfrm>
          <a:prstGeom prst="actionButtonHo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Up-Down Arrow 18"/>
          <p:cNvSpPr/>
          <p:nvPr/>
        </p:nvSpPr>
        <p:spPr>
          <a:xfrm rot="4270765">
            <a:off x="1208724" y="3597837"/>
            <a:ext cx="218753" cy="657591"/>
          </a:xfrm>
          <a:prstGeom prst="upDownArrow">
            <a:avLst>
              <a:gd name="adj1" fmla="val 13239"/>
              <a:gd name="adj2" fmla="val 534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Left-Right Arrow 19"/>
          <p:cNvSpPr/>
          <p:nvPr/>
        </p:nvSpPr>
        <p:spPr>
          <a:xfrm>
            <a:off x="1475656" y="4149080"/>
            <a:ext cx="2304256" cy="432048"/>
          </a:xfrm>
          <a:prstGeom prst="left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Démocratie sanitaire</a:t>
            </a:r>
            <a:endParaRPr lang="fr-FR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2915816" y="5949280"/>
            <a:ext cx="604867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question de la </a:t>
            </a:r>
            <a:r>
              <a:rPr lang="fr-FR" sz="2000" b="1" dirty="0" smtClean="0"/>
              <a:t>justification en POPULATION: </a:t>
            </a:r>
            <a:endParaRPr lang="fr-FR" b="1" dirty="0" smtClean="0"/>
          </a:p>
          <a:p>
            <a:r>
              <a:rPr lang="fr-FR" dirty="0" smtClean="0"/>
              <a:t>la philosophie politique appliquée à la santé, </a:t>
            </a:r>
          </a:p>
          <a:p>
            <a:r>
              <a:rPr lang="fr-FR" b="1" dirty="0" smtClean="0"/>
              <a:t>Des cadres explicites pour interroger le bien et/ou le juste</a:t>
            </a:r>
            <a:r>
              <a:rPr lang="fr-FR" dirty="0" smtClean="0"/>
              <a:t>.</a:t>
            </a:r>
          </a:p>
          <a:p>
            <a:endParaRPr lang="fr-FR" dirty="0"/>
          </a:p>
        </p:txBody>
      </p:sp>
      <p:sp>
        <p:nvSpPr>
          <p:cNvPr id="22" name="Notched Right Arrow 21"/>
          <p:cNvSpPr/>
          <p:nvPr/>
        </p:nvSpPr>
        <p:spPr>
          <a:xfrm>
            <a:off x="179512" y="6021288"/>
            <a:ext cx="2664296" cy="83671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Ressources limitées</a:t>
            </a:r>
            <a:endParaRPr lang="fr-FR" b="1" dirty="0"/>
          </a:p>
        </p:txBody>
      </p:sp>
      <p:sp>
        <p:nvSpPr>
          <p:cNvPr id="3" name="Pensées 2"/>
          <p:cNvSpPr/>
          <p:nvPr/>
        </p:nvSpPr>
        <p:spPr>
          <a:xfrm>
            <a:off x="6974763" y="2111035"/>
            <a:ext cx="2448272" cy="1743825"/>
          </a:xfrm>
          <a:prstGeom prst="cloudCallout">
            <a:avLst>
              <a:gd name="adj1" fmla="val 9269"/>
              <a:gd name="adj2" fmla="val 1469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Trade-off ???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3200" dirty="0" smtClean="0"/>
              <a:t>Esquisse de trois modèles universalistes</a:t>
            </a:r>
            <a:br>
              <a:rPr lang="fr-FR" sz="3200" dirty="0" smtClean="0"/>
            </a:br>
            <a:r>
              <a:rPr lang="fr-FR" sz="3200" dirty="0" smtClean="0"/>
              <a:t>… </a:t>
            </a:r>
            <a:r>
              <a:rPr lang="fr-FR" sz="3200" dirty="0" smtClean="0">
                <a:solidFill>
                  <a:srgbClr val="FF6699"/>
                </a:solidFill>
              </a:rPr>
              <a:t>Agir sur les déterminants de santé de l’enfant?</a:t>
            </a:r>
            <a:endParaRPr lang="fr-FR" sz="3200" dirty="0">
              <a:solidFill>
                <a:srgbClr val="FF6699"/>
              </a:solidFill>
            </a:endParaRPr>
          </a:p>
        </p:txBody>
      </p:sp>
      <p:graphicFrame>
        <p:nvGraphicFramePr>
          <p:cNvPr id="1638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47905221"/>
              </p:ext>
            </p:extLst>
          </p:nvPr>
        </p:nvGraphicFramePr>
        <p:xfrm>
          <a:off x="134938" y="1423988"/>
          <a:ext cx="8513762" cy="5486400"/>
        </p:xfrm>
        <a:graphic>
          <a:graphicData uri="http://schemas.openxmlformats.org/presentationml/2006/ole">
            <p:oleObj spid="_x0000_s16403" name="Document" r:id="rId3" imgW="6536113" imgH="4211841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fr-FR" sz="3200" dirty="0" smtClean="0"/>
              <a:t>Trois modèles en perspective</a:t>
            </a:r>
            <a:endParaRPr lang="fr-FR" sz="3200" dirty="0"/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40990615"/>
              </p:ext>
            </p:extLst>
          </p:nvPr>
        </p:nvGraphicFramePr>
        <p:xfrm>
          <a:off x="611560" y="980728"/>
          <a:ext cx="7848870" cy="5379420"/>
        </p:xfrm>
        <a:graphic>
          <a:graphicData uri="http://schemas.openxmlformats.org/drawingml/2006/table">
            <a:tbl>
              <a:tblPr/>
              <a:tblGrid>
                <a:gridCol w="2346991"/>
                <a:gridCol w="2658170"/>
                <a:gridCol w="2843709"/>
              </a:tblGrid>
              <a:tr h="4370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latin typeface="Calibri"/>
                          <a:ea typeface="Calibri"/>
                          <a:cs typeface="Times New Roman"/>
                        </a:rPr>
                        <a:t>Droit de </a:t>
                      </a:r>
                      <a:r>
                        <a:rPr lang="fr-FR" sz="1000" b="1" dirty="0" smtClean="0">
                          <a:latin typeface="Calibri"/>
                          <a:ea typeface="Calibri"/>
                          <a:cs typeface="Times New Roman"/>
                        </a:rPr>
                        <a:t>l’humain</a:t>
                      </a:r>
                      <a:endParaRPr lang="fr-FR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 dirty="0">
                          <a:latin typeface="Calibri"/>
                          <a:ea typeface="Calibri"/>
                          <a:cs typeface="Times New Roman"/>
                        </a:rPr>
                        <a:t>~- 500 Av JC….</a:t>
                      </a:r>
                      <a:endParaRPr lang="fr-FR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272" marR="612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latin typeface="Calibri"/>
                          <a:ea typeface="Calibri"/>
                          <a:cs typeface="Times New Roman"/>
                        </a:rPr>
                        <a:t>Utilitarien (« objectif »)</a:t>
                      </a:r>
                      <a:endParaRPr lang="fr-FR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latin typeface="Calibri"/>
                          <a:ea typeface="Calibri"/>
                          <a:cs typeface="Times New Roman"/>
                        </a:rPr>
                        <a:t>XVIIIe….</a:t>
                      </a:r>
                    </a:p>
                  </a:txBody>
                  <a:tcPr marL="61272" marR="612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 b="1">
                          <a:latin typeface="Calibri"/>
                          <a:ea typeface="Calibri"/>
                          <a:cs typeface="Times New Roman"/>
                        </a:rPr>
                        <a:t>Egalitarien</a:t>
                      </a:r>
                      <a:endParaRPr lang="fr-FR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000">
                          <a:latin typeface="Calibri"/>
                          <a:ea typeface="Calibri"/>
                          <a:cs typeface="Times New Roman"/>
                        </a:rPr>
                        <a:t>Rawls 1990’s </a:t>
                      </a:r>
                    </a:p>
                  </a:txBody>
                  <a:tcPr marL="61272" marR="612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36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Différentes degrés de </a:t>
                      </a: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libéralisme </a:t>
                      </a: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(préférence pour la liberté) :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"/>
                      </a:pP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Responsabilité des choix (responsable ou victime de la maladie)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"/>
                      </a:pP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Vision de </a:t>
                      </a:r>
                      <a:r>
                        <a:rPr lang="fr-FR" sz="1200" b="1" dirty="0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l’individu +/- </a:t>
                      </a:r>
                      <a:r>
                        <a:rPr lang="fr-FR" sz="1200" b="1" dirty="0" smtClean="0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connecté ou </a:t>
                      </a:r>
                      <a:r>
                        <a:rPr lang="fr-FR" sz="1200" b="1" dirty="0" err="1" smtClean="0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pré-déterminé</a:t>
                      </a:r>
                      <a:r>
                        <a:rPr lang="fr-FR" sz="1200" b="1" dirty="0" smtClean="0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fr-FR" sz="1200" b="1" dirty="0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fr-FR" sz="1400" b="1" dirty="0">
                        <a:solidFill>
                          <a:srgbClr val="FF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Altruisme/charité</a:t>
                      </a: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 de principe (nature humaine altruiste=&gt; </a:t>
                      </a:r>
                      <a:r>
                        <a:rPr lang="fr-FR" sz="1200" dirty="0" smtClean="0">
                          <a:latin typeface="Calibri"/>
                          <a:ea typeface="Calibri"/>
                          <a:cs typeface="Times New Roman"/>
                        </a:rPr>
                        <a:t>bénévolat, financement privé) 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L’ effectivité </a:t>
                      </a: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du droit/choix (</a:t>
                      </a:r>
                      <a:r>
                        <a:rPr lang="fr-FR" sz="1200" dirty="0" err="1">
                          <a:latin typeface="Calibri"/>
                          <a:ea typeface="Calibri"/>
                          <a:cs typeface="Times New Roman"/>
                        </a:rPr>
                        <a:t>capabilités</a:t>
                      </a: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, libre choix informé, </a:t>
                      </a:r>
                      <a:r>
                        <a:rPr lang="fr-FR" sz="1200" b="1" dirty="0" smtClean="0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interdépendances</a:t>
                      </a:r>
                      <a:r>
                        <a:rPr lang="fr-FR" sz="1200" b="1" dirty="0" smtClean="0">
                          <a:latin typeface="Calibri"/>
                          <a:ea typeface="Calibri"/>
                          <a:cs typeface="Times New Roman"/>
                        </a:rPr>
                        <a:t> =&gt; solidarités obligatoires</a:t>
                      </a:r>
                      <a:r>
                        <a:rPr lang="fr-FR" sz="1200" dirty="0" smtClean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272" marR="612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Une hiérarchie est possible sous réserve de </a:t>
                      </a: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jugements de valeurs sous-jacents aux hypothèses des calculs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 err="1">
                          <a:latin typeface="Calibri"/>
                          <a:ea typeface="Calibri"/>
                          <a:cs typeface="Times New Roman"/>
                        </a:rPr>
                        <a:t>Utilitarien</a:t>
                      </a: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 « objectif » : un résultat mesuré en santé (productivité santé</a:t>
                      </a:r>
                      <a:r>
                        <a:rPr lang="fr-FR" sz="1200" dirty="0" smtClean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i="1" dirty="0" err="1">
                          <a:latin typeface="Calibri"/>
                          <a:ea typeface="Calibri"/>
                          <a:cs typeface="Times New Roman"/>
                        </a:rPr>
                        <a:t>Utilitarien</a:t>
                      </a:r>
                      <a:r>
                        <a:rPr lang="fr-FR" sz="1200" i="1" dirty="0">
                          <a:latin typeface="Calibri"/>
                          <a:ea typeface="Calibri"/>
                          <a:cs typeface="Times New Roman"/>
                        </a:rPr>
                        <a:t> subjectif, sectoriel ou non : un résultat en « valeur sociétale </a:t>
                      </a:r>
                      <a:r>
                        <a:rPr lang="fr-FR" sz="1200" i="1" dirty="0" smtClean="0">
                          <a:latin typeface="Calibri"/>
                          <a:ea typeface="Calibri"/>
                          <a:cs typeface="Times New Roman"/>
                        </a:rPr>
                        <a:t>» (€, €/€),</a:t>
                      </a:r>
                      <a:r>
                        <a:rPr lang="fr-FR" sz="1200" i="1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fr-FR" sz="1200" i="1" dirty="0" smtClean="0">
                          <a:latin typeface="Calibri"/>
                          <a:ea typeface="Calibri"/>
                          <a:cs typeface="Times New Roman"/>
                        </a:rPr>
                        <a:t>ex</a:t>
                      </a:r>
                      <a:r>
                        <a:rPr lang="fr-FR" sz="1200" i="1" dirty="0">
                          <a:latin typeface="Calibri"/>
                          <a:ea typeface="Calibri"/>
                          <a:cs typeface="Times New Roman"/>
                        </a:rPr>
                        <a:t> : approche </a:t>
                      </a:r>
                      <a:r>
                        <a:rPr lang="fr-FR" sz="1200" i="1" dirty="0" smtClean="0">
                          <a:latin typeface="Calibri"/>
                          <a:ea typeface="Calibri"/>
                          <a:cs typeface="Times New Roman"/>
                        </a:rPr>
                        <a:t>libérale « subjective »</a:t>
                      </a:r>
                      <a:r>
                        <a:rPr lang="fr-FR" sz="1200" i="1" dirty="0">
                          <a:latin typeface="Calibri"/>
                          <a:ea typeface="Calibri"/>
                          <a:cs typeface="Times New Roman"/>
                        </a:rPr>
                        <a:t> : « </a:t>
                      </a:r>
                      <a:r>
                        <a:rPr lang="fr-FR" sz="1200" i="1" dirty="0" err="1">
                          <a:latin typeface="Calibri"/>
                          <a:ea typeface="Calibri"/>
                          <a:cs typeface="Times New Roman"/>
                        </a:rPr>
                        <a:t>willingness</a:t>
                      </a:r>
                      <a:r>
                        <a:rPr lang="fr-FR" sz="1200" i="1" dirty="0">
                          <a:latin typeface="Calibri"/>
                          <a:ea typeface="Calibri"/>
                          <a:cs typeface="Times New Roman"/>
                        </a:rPr>
                        <a:t> to </a:t>
                      </a:r>
                      <a:r>
                        <a:rPr lang="fr-FR" sz="1200" i="1" dirty="0" err="1">
                          <a:latin typeface="Calibri"/>
                          <a:ea typeface="Calibri"/>
                          <a:cs typeface="Times New Roman"/>
                        </a:rPr>
                        <a:t>pay</a:t>
                      </a:r>
                      <a:r>
                        <a:rPr lang="fr-FR" sz="1200" i="1" dirty="0">
                          <a:latin typeface="Calibri"/>
                          <a:ea typeface="Calibri"/>
                          <a:cs typeface="Times New Roman"/>
                        </a:rPr>
                        <a:t> » 1980’s, </a:t>
                      </a:r>
                      <a:endParaRPr lang="fr-FR" sz="1200" i="1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i="1" dirty="0" smtClean="0">
                          <a:latin typeface="Calibri"/>
                          <a:ea typeface="Calibri"/>
                          <a:cs typeface="Times New Roman"/>
                        </a:rPr>
                        <a:t>valeur </a:t>
                      </a:r>
                      <a:r>
                        <a:rPr lang="fr-FR" sz="1200" i="1" dirty="0">
                          <a:latin typeface="Calibri"/>
                          <a:ea typeface="Calibri"/>
                          <a:cs typeface="Times New Roman"/>
                        </a:rPr>
                        <a:t>sociétale d’une vie humaine/</a:t>
                      </a:r>
                      <a:r>
                        <a:rPr lang="fr-FR" sz="1200" b="1" i="1" dirty="0">
                          <a:latin typeface="Calibri"/>
                          <a:ea typeface="Calibri"/>
                          <a:cs typeface="Times New Roman"/>
                        </a:rPr>
                        <a:t>productivité/</a:t>
                      </a:r>
                      <a:r>
                        <a:rPr lang="fr-FR" sz="1200" i="1" dirty="0">
                          <a:latin typeface="Calibri"/>
                          <a:ea typeface="Calibri"/>
                          <a:cs typeface="Times New Roman"/>
                        </a:rPr>
                        <a:t>assurances, Oregon </a:t>
                      </a:r>
                      <a:r>
                        <a:rPr lang="fr-FR" sz="1200" i="1" dirty="0" err="1">
                          <a:latin typeface="Calibri"/>
                          <a:ea typeface="Calibri"/>
                          <a:cs typeface="Times New Roman"/>
                        </a:rPr>
                        <a:t>etc</a:t>
                      </a:r>
                      <a:r>
                        <a:rPr lang="fr-FR" sz="1200" i="1" dirty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fr-FR" sz="1400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272" marR="612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Calibri"/>
                          <a:ea typeface="Calibri"/>
                          <a:cs typeface="Times New Roman"/>
                        </a:rPr>
                        <a:t>Les difficultés à mesurer, notamment en matière de disparités, publics non « enregistrés ».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Calibri"/>
                          <a:ea typeface="Calibri"/>
                          <a:cs typeface="Times New Roman"/>
                        </a:rPr>
                        <a:t>La prévention en particulier sur des </a:t>
                      </a:r>
                      <a:r>
                        <a:rPr lang="fr-FR" sz="1400" b="1" dirty="0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déterminants </a:t>
                      </a:r>
                      <a:r>
                        <a:rPr lang="fr-FR" sz="1400" b="1" dirty="0" err="1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inter-sectoriels</a:t>
                      </a:r>
                      <a:r>
                        <a:rPr lang="fr-FR" sz="1400" b="1" dirty="0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 de santé : périmètre, mesure ?</a:t>
                      </a:r>
                      <a:endParaRPr lang="fr-FR" sz="1400" dirty="0">
                        <a:solidFill>
                          <a:srgbClr val="FF006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latin typeface="Calibri"/>
                          <a:ea typeface="Calibri"/>
                          <a:cs typeface="Times New Roman"/>
                        </a:rPr>
                        <a:t>Répartir quels objets pour une justice « sociale » ou « santé » ?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latin typeface="Calibri"/>
                          <a:ea typeface="Calibri"/>
                          <a:cs typeface="Times New Roman"/>
                        </a:rPr>
                        <a:t>R. </a:t>
                      </a:r>
                      <a:r>
                        <a:rPr lang="fr-FR" sz="1100" dirty="0" err="1">
                          <a:latin typeface="Calibri"/>
                          <a:ea typeface="Calibri"/>
                          <a:cs typeface="Times New Roman"/>
                        </a:rPr>
                        <a:t>Dworkin</a:t>
                      </a:r>
                      <a:r>
                        <a:rPr lang="fr-FR" sz="1100" dirty="0">
                          <a:latin typeface="Calibri"/>
                          <a:ea typeface="Calibri"/>
                          <a:cs typeface="Times New Roman"/>
                        </a:rPr>
                        <a:t> (1993!!!): restreindre à la santé…au soin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latin typeface="Calibri"/>
                          <a:ea typeface="Calibri"/>
                          <a:cs typeface="Times New Roman"/>
                        </a:rPr>
                        <a:t>N. Daniels (~2000): déterminants de santé au-delà du soin, argument: efficacité de l’action sur les déterminants de santé (maximum pour tous) 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272" marR="612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7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latin typeface="Calibri"/>
                          <a:ea typeface="Calibri"/>
                          <a:cs typeface="Times New Roman"/>
                        </a:rPr>
                        <a:t>Droits de X contre ceux de Z ?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>
                          <a:latin typeface="Calibri"/>
                          <a:ea typeface="Calibri"/>
                          <a:cs typeface="Times New Roman"/>
                        </a:rPr>
                        <a:t>=&gt; augmenter le budget santé total ou réa-allocation sans tenir compte des couts d’opportunité 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dirty="0" smtClean="0">
                          <a:latin typeface="Calibri"/>
                          <a:ea typeface="Calibri"/>
                          <a:cs typeface="Times New Roman"/>
                        </a:rPr>
                        <a:t>=&gt; paquet/</a:t>
                      </a:r>
                      <a:r>
                        <a:rPr lang="fr-FR" sz="1200" b="1" dirty="0" smtClean="0">
                          <a:solidFill>
                            <a:schemeClr val="accent1"/>
                          </a:solidFill>
                          <a:latin typeface="Calibri"/>
                          <a:ea typeface="Calibri"/>
                          <a:cs typeface="Times New Roman"/>
                        </a:rPr>
                        <a:t>panier de services minimum</a:t>
                      </a:r>
                      <a:r>
                        <a:rPr lang="fr-FR" sz="1200" dirty="0" smtClean="0">
                          <a:latin typeface="Calibri"/>
                          <a:ea typeface="Calibri"/>
                          <a:cs typeface="Times New Roman"/>
                        </a:rPr>
                        <a:t> (nécessaire « choix </a:t>
                      </a:r>
                      <a:r>
                        <a:rPr lang="fr-FR" sz="1200" dirty="0" smtClean="0">
                          <a:latin typeface="+mn-lt"/>
                          <a:ea typeface="Calibri"/>
                          <a:cs typeface="Times New Roman"/>
                        </a:rPr>
                        <a:t>» effectif - Martha C. </a:t>
                      </a:r>
                      <a:r>
                        <a:rPr lang="fr-FR" sz="1200" dirty="0" err="1" smtClean="0">
                          <a:latin typeface="+mn-lt"/>
                          <a:ea typeface="Calibri"/>
                          <a:cs typeface="Times New Roman"/>
                        </a:rPr>
                        <a:t>Nussbaum</a:t>
                      </a:r>
                      <a:r>
                        <a:rPr lang="fr-FR" sz="1200" dirty="0" smtClean="0">
                          <a:latin typeface="+mn-lt"/>
                          <a:ea typeface="Calibri"/>
                          <a:cs typeface="Times New Roman"/>
                        </a:rPr>
                        <a:t>)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272" marR="612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Définitions :</a:t>
                      </a:r>
                      <a:endParaRPr lang="fr-FR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- </a:t>
                      </a:r>
                      <a:r>
                        <a:rPr lang="fr-FR" sz="1100" b="0" dirty="0">
                          <a:latin typeface="Calibri"/>
                          <a:ea typeface="Calibri"/>
                          <a:cs typeface="Times New Roman"/>
                        </a:rPr>
                        <a:t>résultats/périmètre </a:t>
                      </a:r>
                      <a:r>
                        <a:rPr lang="fr-FR" sz="1400" b="1" dirty="0">
                          <a:latin typeface="Calibri"/>
                          <a:ea typeface="Calibri"/>
                          <a:cs typeface="Times New Roman"/>
                        </a:rPr>
                        <a:t>utilité « sociale</a:t>
                      </a: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 », résultat santé </a:t>
                      </a:r>
                      <a:r>
                        <a:rPr lang="fr-FR" sz="900" dirty="0">
                          <a:latin typeface="Calibri"/>
                          <a:ea typeface="Calibri"/>
                          <a:cs typeface="Times New Roman"/>
                        </a:rPr>
                        <a:t>(mesure mortalité… morbidité 1990’s :MC)</a:t>
                      </a:r>
                      <a:endParaRPr lang="fr-FR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- coûts/périmètre de la santé- de ses </a:t>
                      </a:r>
                      <a:r>
                        <a:rPr lang="fr-FR" sz="1200" b="1" dirty="0">
                          <a:solidFill>
                            <a:schemeClr val="accent1"/>
                          </a:solidFill>
                          <a:latin typeface="Calibri"/>
                          <a:ea typeface="Calibri"/>
                          <a:cs typeface="Times New Roman"/>
                        </a:rPr>
                        <a:t>déterminants</a:t>
                      </a: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 (… causalités ?)</a:t>
                      </a:r>
                      <a:endParaRPr lang="fr-FR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latin typeface="Calibri"/>
                          <a:ea typeface="Calibri"/>
                          <a:cs typeface="Times New Roman"/>
                        </a:rPr>
                        <a:t>- </a:t>
                      </a:r>
                      <a:r>
                        <a:rPr lang="fr-FR" sz="1200" b="1" dirty="0">
                          <a:solidFill>
                            <a:srgbClr val="FF0066"/>
                          </a:solidFill>
                          <a:latin typeface="Calibri"/>
                          <a:ea typeface="Calibri"/>
                          <a:cs typeface="Times New Roman"/>
                        </a:rPr>
                        <a:t>horizon temps </a:t>
                      </a:r>
                      <a:r>
                        <a:rPr lang="fr-FR" sz="1050" dirty="0">
                          <a:latin typeface="Calibri"/>
                          <a:ea typeface="Calibri"/>
                          <a:cs typeface="Times New Roman"/>
                        </a:rPr>
                        <a:t>pour apprécier les bénéfices- préférences temporelles (investir ? taux d’intérêts..)</a:t>
                      </a:r>
                      <a:endParaRPr lang="fr-F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272" marR="612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latin typeface="Calibri"/>
                          <a:ea typeface="Calibri"/>
                          <a:cs typeface="Times New Roman"/>
                        </a:rPr>
                        <a:t>Principe de différence : inégalités « justes » en santé ?</a:t>
                      </a:r>
                      <a:endParaRPr lang="fr-FR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8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… Mesure, périmètres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8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… </a:t>
                      </a:r>
                      <a:r>
                        <a:rPr lang="fr-FR" sz="180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processus </a:t>
                      </a:r>
                      <a:r>
                        <a:rPr lang="fr-FR" sz="18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de priorisation </a:t>
                      </a:r>
                      <a:r>
                        <a:rPr lang="fr-FR" sz="180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et/ou résultats (juste-bien)</a:t>
                      </a:r>
                      <a:endParaRPr lang="fr-FR" sz="18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272" marR="6127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1259632" y="6237312"/>
            <a:ext cx="2376264" cy="47858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Calibri" pitchFamily="34" charset="0"/>
              </a:rPr>
              <a:t>Sen, capabilités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« libéral </a:t>
            </a:r>
            <a:r>
              <a:rPr kumimoji="0" lang="fr-FR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égalitarien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 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fr-FR" sz="1100" b="1" i="1" dirty="0" smtClean="0">
                <a:latin typeface="Calibri" pitchFamily="34" charset="0"/>
              </a:rPr>
              <a:t>Accès </a:t>
            </a:r>
            <a:r>
              <a:rPr lang="fr-FR" sz="1100" b="1" dirty="0">
                <a:solidFill>
                  <a:schemeClr val="tx2"/>
                </a:solidFill>
                <a:latin typeface="Calibri" pitchFamily="34" charset="0"/>
              </a:rPr>
              <a:t>universel panier minimal/seuil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fr-FR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3923928" y="6165304"/>
            <a:ext cx="2846388" cy="60016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latin typeface="Calibri" pitchFamily="34" charset="0"/>
              </a:rPr>
              <a:t>« Review of social determinants and the health divide in the </a:t>
            </a:r>
            <a:r>
              <a:rPr lang="en-US" sz="1100" b="1" dirty="0">
                <a:solidFill>
                  <a:schemeClr val="tx2"/>
                </a:solidFill>
                <a:latin typeface="Calibri" pitchFamily="34" charset="0"/>
              </a:rPr>
              <a:t>WHO European </a:t>
            </a:r>
            <a:r>
              <a:rPr lang="en-US" sz="1100" b="1" dirty="0" smtClean="0">
                <a:latin typeface="Calibri" pitchFamily="34" charset="0"/>
              </a:rPr>
              <a:t>Region ».</a:t>
            </a:r>
            <a:r>
              <a:rPr lang="en-US" sz="1100" b="1" dirty="0" smtClean="0">
                <a:solidFill>
                  <a:schemeClr val="tx2"/>
                </a:solidFill>
                <a:latin typeface="Calibri" pitchFamily="34" charset="0"/>
                <a:sym typeface="Wingdings" pitchFamily="2" charset="2"/>
              </a:rPr>
              <a:t> gradient</a:t>
            </a:r>
            <a:r>
              <a:rPr lang="en-US" sz="1100" b="1" dirty="0" smtClean="0">
                <a:solidFill>
                  <a:schemeClr val="tx2"/>
                </a:solidFill>
                <a:latin typeface="Calibri" pitchFamily="34" charset="0"/>
              </a:rPr>
              <a:t>  (M Marmot 2013/14)</a:t>
            </a:r>
            <a:endParaRPr lang="fr-FR" sz="11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6804248" y="5877273"/>
            <a:ext cx="2160240" cy="72008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latin typeface="Calibri" pitchFamily="34" charset="0"/>
              </a:rPr>
              <a:t>The </a:t>
            </a:r>
            <a:r>
              <a:rPr lang="en-US" sz="1100" b="1" dirty="0">
                <a:solidFill>
                  <a:schemeClr val="tx2"/>
                </a:solidFill>
                <a:latin typeface="Calibri" pitchFamily="34" charset="0"/>
              </a:rPr>
              <a:t>'accountability for reasonableness framework</a:t>
            </a:r>
            <a:r>
              <a:rPr lang="en-US" sz="1100" b="1" dirty="0" smtClean="0">
                <a:latin typeface="Calibri" pitchFamily="34" charset="0"/>
              </a:rPr>
              <a:t>.  (N Daniels ~2006</a:t>
            </a:r>
            <a:r>
              <a:rPr lang="en-US" sz="1100" b="1" i="1" dirty="0" smtClean="0">
                <a:latin typeface="Calibri" pitchFamily="34" charset="0"/>
              </a:rPr>
              <a:t>)=&gt; </a:t>
            </a:r>
            <a:r>
              <a:rPr lang="en-US" sz="1100" b="1" i="1" u="sng" dirty="0" err="1" smtClean="0">
                <a:latin typeface="Calibri" pitchFamily="34" charset="0"/>
              </a:rPr>
              <a:t>processus</a:t>
            </a:r>
            <a:r>
              <a:rPr lang="en-US" sz="1100" b="1" i="1" u="sng" dirty="0" smtClean="0">
                <a:latin typeface="Calibri" pitchFamily="34" charset="0"/>
              </a:rPr>
              <a:t> </a:t>
            </a:r>
            <a:r>
              <a:rPr lang="en-US" sz="1100" b="1" i="1" dirty="0" smtClean="0">
                <a:latin typeface="Calibri" pitchFamily="34" charset="0"/>
              </a:rPr>
              <a:t>de </a:t>
            </a:r>
            <a:r>
              <a:rPr lang="en-US" sz="1100" b="1" i="1" dirty="0" err="1" smtClean="0">
                <a:latin typeface="Calibri" pitchFamily="34" charset="0"/>
              </a:rPr>
              <a:t>décision</a:t>
            </a:r>
            <a:r>
              <a:rPr lang="en-US" sz="1100" b="1" i="1" dirty="0" smtClean="0">
                <a:latin typeface="Calibri" pitchFamily="34" charset="0"/>
              </a:rPr>
              <a:t> (SRAS)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1" grpId="0" animBg="1"/>
      <p:bldP spid="1032" grpId="0" animBg="1"/>
      <p:bldP spid="10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63291" y="116632"/>
            <a:ext cx="8229600" cy="1143000"/>
          </a:xfrm>
        </p:spPr>
        <p:txBody>
          <a:bodyPr>
            <a:normAutofit fontScale="90000"/>
          </a:bodyPr>
          <a:lstStyle/>
          <a:p>
            <a:pPr marL="0" marR="0" lvl="1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Evolutions théoriques et </a:t>
            </a:r>
            <a:r>
              <a:rPr lang="fr-FR" sz="40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… pratiques</a:t>
            </a:r>
            <a:r>
              <a:rPr lang="fr-FR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fr-FR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fr-FR" dirty="0" smtClean="0"/>
              <a:t> 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0433" y="836712"/>
            <a:ext cx="8229600" cy="4785395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fr-FR" sz="7200" b="1" dirty="0" smtClean="0"/>
              <a:t>PRIORITE EFFECTIVE EN DEPENSE PUBLIQUE = </a:t>
            </a:r>
            <a:r>
              <a:rPr lang="fr-FR" sz="8000" b="1" dirty="0" smtClean="0"/>
              <a:t>CIBLAGE ?</a:t>
            </a:r>
          </a:p>
          <a:p>
            <a:pPr marL="0" indent="0" algn="ctr">
              <a:buNone/>
            </a:pPr>
            <a:r>
              <a:rPr lang="fr-FR" sz="8000" b="1" dirty="0" smtClean="0">
                <a:solidFill>
                  <a:schemeClr val="accent1"/>
                </a:solidFill>
              </a:rPr>
              <a:t>CIBLAGE </a:t>
            </a:r>
            <a:r>
              <a:rPr lang="fr-FR" sz="9600" b="1" dirty="0" smtClean="0">
                <a:solidFill>
                  <a:schemeClr val="accent1"/>
                </a:solidFill>
              </a:rPr>
              <a:t>&lt;=&gt; </a:t>
            </a:r>
            <a:r>
              <a:rPr lang="fr-FR" sz="9600" b="1" dirty="0">
                <a:solidFill>
                  <a:schemeClr val="accent1"/>
                </a:solidFill>
              </a:rPr>
              <a:t>discrimination justes &amp; effectives?</a:t>
            </a:r>
          </a:p>
          <a:p>
            <a:pPr marL="0" indent="0">
              <a:buNone/>
            </a:pPr>
            <a:endParaRPr lang="fr-FR" sz="7200" b="1" dirty="0">
              <a:solidFill>
                <a:schemeClr val="accent1"/>
              </a:solidFill>
            </a:endParaRPr>
          </a:p>
          <a:p>
            <a:pPr marL="538163" lvl="1">
              <a:buFont typeface="Wingdings" pitchFamily="2" charset="2"/>
              <a:buChar char="ü"/>
            </a:pPr>
            <a:r>
              <a:rPr lang="fr-FR" sz="8000" b="1" dirty="0" smtClean="0"/>
              <a:t>Autres </a:t>
            </a:r>
            <a:r>
              <a:rPr lang="fr-FR" sz="8000" b="1" dirty="0"/>
              <a:t>dimensions de justice: </a:t>
            </a:r>
            <a:r>
              <a:rPr lang="fr-FR" sz="8000" b="1" dirty="0" smtClean="0">
                <a:solidFill>
                  <a:schemeClr val="accent1"/>
                </a:solidFill>
              </a:rPr>
              <a:t>identités</a:t>
            </a:r>
            <a:r>
              <a:rPr lang="fr-FR" sz="8000" b="1" dirty="0"/>
              <a:t> </a:t>
            </a:r>
            <a:r>
              <a:rPr lang="fr-FR" sz="8000" b="1" dirty="0" smtClean="0"/>
              <a:t>(vs statuts  </a:t>
            </a:r>
            <a:r>
              <a:rPr lang="fr-FR" sz="8000" b="1" dirty="0"/>
              <a:t>&amp; ressources </a:t>
            </a:r>
            <a:r>
              <a:rPr lang="fr-FR" sz="8000" b="1" dirty="0" smtClean="0"/>
              <a:t>économique) , transactions entre individus:</a:t>
            </a:r>
          </a:p>
          <a:p>
            <a:pPr marL="252413" lvl="1" indent="0">
              <a:buNone/>
            </a:pPr>
            <a:r>
              <a:rPr lang="fr-FR" sz="7600" dirty="0" smtClean="0">
                <a:solidFill>
                  <a:schemeClr val="accent1"/>
                </a:solidFill>
              </a:rPr>
              <a:t>N</a:t>
            </a:r>
            <a:r>
              <a:rPr lang="fr-FR" sz="7600" dirty="0">
                <a:solidFill>
                  <a:schemeClr val="accent1"/>
                </a:solidFill>
              </a:rPr>
              <a:t>. </a:t>
            </a:r>
            <a:r>
              <a:rPr lang="fr-FR" sz="7600" dirty="0" smtClean="0">
                <a:solidFill>
                  <a:schemeClr val="accent1"/>
                </a:solidFill>
              </a:rPr>
              <a:t>Fraser</a:t>
            </a:r>
            <a:r>
              <a:rPr lang="fr-FR" sz="6800" b="1" dirty="0" smtClean="0"/>
              <a:t>…la </a:t>
            </a:r>
            <a:r>
              <a:rPr lang="fr-FR" sz="6800" b="1" dirty="0"/>
              <a:t>"diversité" s’accommode par exemple très bien de la précarité… </a:t>
            </a:r>
            <a:r>
              <a:rPr lang="fr-FR" sz="6800" b="1" dirty="0" smtClean="0">
                <a:solidFill>
                  <a:schemeClr val="accent1"/>
                </a:solidFill>
              </a:rPr>
              <a:t>Transactions individus</a:t>
            </a:r>
            <a:r>
              <a:rPr lang="fr-FR" sz="6800" dirty="0" smtClean="0"/>
              <a:t>/ </a:t>
            </a:r>
            <a:r>
              <a:rPr lang="fr-FR" sz="6800" dirty="0"/>
              <a:t>économie:   </a:t>
            </a:r>
            <a:r>
              <a:rPr lang="fr-FR" sz="6800" dirty="0" err="1"/>
              <a:t>Billaudot</a:t>
            </a:r>
            <a:r>
              <a:rPr lang="fr-FR" sz="6800" dirty="0"/>
              <a:t> /Justice distributive et </a:t>
            </a:r>
            <a:r>
              <a:rPr lang="fr-FR" sz="6800" b="1" dirty="0">
                <a:solidFill>
                  <a:schemeClr val="tx2"/>
                </a:solidFill>
              </a:rPr>
              <a:t>justice commutative </a:t>
            </a:r>
            <a:r>
              <a:rPr lang="fr-FR" sz="6800" dirty="0"/>
              <a:t>dans la société </a:t>
            </a:r>
            <a:r>
              <a:rPr lang="fr-FR" sz="6800" dirty="0" smtClean="0"/>
              <a:t>moderne</a:t>
            </a:r>
          </a:p>
          <a:p>
            <a:pPr marL="252413" lvl="1" indent="0">
              <a:buNone/>
            </a:pPr>
            <a:endParaRPr lang="fr-FR" sz="6000" b="1" dirty="0"/>
          </a:p>
          <a:p>
            <a:pPr marL="538163" lvl="1">
              <a:buFont typeface="Wingdings" pitchFamily="2" charset="2"/>
              <a:buChar char="ü"/>
            </a:pPr>
            <a:r>
              <a:rPr lang="fr-FR" sz="8000" b="1" dirty="0" smtClean="0"/>
              <a:t>Convergences et Jurisprudence européennes</a:t>
            </a:r>
            <a:r>
              <a:rPr lang="fr-FR" sz="8000" dirty="0" smtClean="0"/>
              <a:t>, </a:t>
            </a:r>
            <a:r>
              <a:rPr lang="fr-FR" sz="5600" i="1" dirty="0">
                <a:sym typeface="Wingdings" pitchFamily="2" charset="2"/>
              </a:rPr>
              <a:t>(Le principe de non-discrimination devant les juges communautaire et national - Anastasia </a:t>
            </a:r>
            <a:r>
              <a:rPr lang="fr-FR" sz="5600" i="1" dirty="0" err="1">
                <a:sym typeface="Wingdings" pitchFamily="2" charset="2"/>
              </a:rPr>
              <a:t>Iliopoulou</a:t>
            </a:r>
            <a:r>
              <a:rPr lang="fr-FR" sz="5600" i="1" dirty="0">
                <a:sym typeface="Wingdings" pitchFamily="2" charset="2"/>
              </a:rPr>
              <a:t> - </a:t>
            </a:r>
            <a:r>
              <a:rPr lang="fr-FR" sz="5600" dirty="0">
                <a:sym typeface="Wingdings" pitchFamily="2" charset="2"/>
              </a:rPr>
              <a:t>p. 243-261 </a:t>
            </a:r>
            <a:r>
              <a:rPr lang="fr-FR" sz="5600" i="1" dirty="0">
                <a:sym typeface="Wingdings" pitchFamily="2" charset="2"/>
              </a:rPr>
              <a:t>- Regards sur le droit de l’union européenne après l’échec du traité constitutionnel)</a:t>
            </a:r>
          </a:p>
          <a:p>
            <a:pPr marL="534988" lvl="1" indent="-261938">
              <a:buNone/>
            </a:pPr>
            <a:r>
              <a:rPr lang="fr-FR" sz="5600" b="1" i="1" dirty="0">
                <a:solidFill>
                  <a:srgbClr val="0070C0"/>
                </a:solidFill>
                <a:sym typeface="Wingdings" pitchFamily="2" charset="2"/>
              </a:rPr>
              <a:t>	</a:t>
            </a:r>
            <a:r>
              <a:rPr lang="fr-FR" sz="7200" i="1" dirty="0">
                <a:sym typeface="Wingdings" pitchFamily="2" charset="2"/>
              </a:rPr>
              <a:t>La conception française de l’égalité insiste plus sur la généralité de la solution, conduisant ainsi parfois à confondre le principe d’égalité avec le principe de légalité (représentation abstraite de l’égalité) </a:t>
            </a:r>
            <a:r>
              <a:rPr lang="fr-FR" sz="7200" i="1" dirty="0" smtClean="0">
                <a:sym typeface="Wingdings" pitchFamily="2" charset="2"/>
              </a:rPr>
              <a:t>… </a:t>
            </a:r>
            <a:r>
              <a:rPr lang="fr-FR" sz="7200" i="1" dirty="0" err="1" smtClean="0">
                <a:sym typeface="Wingdings" pitchFamily="2" charset="2"/>
              </a:rPr>
              <a:t>Utilitariens</a:t>
            </a:r>
            <a:r>
              <a:rPr lang="fr-FR" sz="7200" i="1" dirty="0" smtClean="0">
                <a:sym typeface="Wingdings" pitchFamily="2" charset="2"/>
              </a:rPr>
              <a:t>?</a:t>
            </a:r>
          </a:p>
          <a:p>
            <a:pPr marL="534988" lvl="1" indent="-261938">
              <a:buNone/>
            </a:pPr>
            <a:endParaRPr lang="fr-FR" sz="7200" i="1" dirty="0">
              <a:sym typeface="Wingdings" pitchFamily="2" charset="2"/>
            </a:endParaRPr>
          </a:p>
          <a:p>
            <a:pPr marL="534988" lvl="1" indent="-261938">
              <a:buNone/>
            </a:pPr>
            <a:r>
              <a:rPr lang="fr-FR" sz="5600" i="1" dirty="0" smtClean="0">
                <a:sym typeface="Wingdings" pitchFamily="2" charset="2"/>
              </a:rPr>
              <a:t> </a:t>
            </a:r>
            <a:r>
              <a:rPr lang="fr-FR" sz="7200" dirty="0" smtClean="0"/>
              <a:t> 	</a:t>
            </a:r>
            <a:r>
              <a:rPr lang="fr-FR" sz="7200" b="1" dirty="0" smtClean="0"/>
              <a:t>(</a:t>
            </a:r>
            <a:r>
              <a:rPr lang="fr-FR" sz="7200" b="1" dirty="0"/>
              <a:t>1) principe général (théorique) d’égalité </a:t>
            </a:r>
            <a:r>
              <a:rPr lang="fr-FR" sz="7200" dirty="0"/>
              <a:t>(situations égales-traitement égal; inégales-inégal)</a:t>
            </a:r>
            <a:r>
              <a:rPr lang="fr-FR" sz="7200" dirty="0">
                <a:sym typeface="Wingdings" pitchFamily="2" charset="2"/>
              </a:rPr>
              <a:t> </a:t>
            </a:r>
            <a:r>
              <a:rPr lang="fr-FR" sz="7200" b="1" dirty="0">
                <a:sym typeface="Wingdings" pitchFamily="2" charset="2"/>
              </a:rPr>
              <a:t>discriminations </a:t>
            </a:r>
            <a:r>
              <a:rPr lang="fr-FR" sz="7200" b="1" dirty="0" smtClean="0">
                <a:sym typeface="Wingdings" pitchFamily="2" charset="2"/>
              </a:rPr>
              <a:t>interdites</a:t>
            </a:r>
            <a:r>
              <a:rPr lang="fr-FR" sz="7200" b="1" dirty="0">
                <a:solidFill>
                  <a:srgbClr val="0070C0"/>
                </a:solidFill>
              </a:rPr>
              <a:t> « Les discriminations empêchent l’égalité </a:t>
            </a:r>
            <a:r>
              <a:rPr lang="fr-FR" sz="7200" b="1" dirty="0" smtClean="0">
                <a:solidFill>
                  <a:srgbClr val="0070C0"/>
                </a:solidFill>
              </a:rPr>
              <a:t>»:… discriminations</a:t>
            </a:r>
            <a:r>
              <a:rPr lang="fr-FR" sz="7200" b="1" dirty="0" smtClean="0">
                <a:sym typeface="Wingdings" pitchFamily="2" charset="2"/>
              </a:rPr>
              <a:t> à justifier. </a:t>
            </a:r>
          </a:p>
          <a:p>
            <a:pPr marL="534988" lvl="1" indent="-261938">
              <a:buNone/>
            </a:pPr>
            <a:r>
              <a:rPr lang="fr-FR" sz="7200" b="1" dirty="0">
                <a:sym typeface="Wingdings" pitchFamily="2" charset="2"/>
              </a:rPr>
              <a:t>	</a:t>
            </a:r>
            <a:r>
              <a:rPr lang="fr-FR" sz="7200" dirty="0" smtClean="0"/>
              <a:t>Conseil </a:t>
            </a:r>
            <a:r>
              <a:rPr lang="fr-FR" sz="7200" dirty="0"/>
              <a:t>constitutionnel: principe d’égalité et discriminations positives ( « les discriminations positives dans la jurisprudence du CC », sept 2004)</a:t>
            </a:r>
          </a:p>
          <a:p>
            <a:pPr marL="534988" lvl="1" indent="-261938">
              <a:buNone/>
            </a:pPr>
            <a:r>
              <a:rPr lang="fr-FR" sz="7200" b="1" dirty="0" smtClean="0">
                <a:sym typeface="Wingdings" pitchFamily="2" charset="2"/>
              </a:rPr>
              <a:t>	(</a:t>
            </a:r>
            <a:r>
              <a:rPr lang="fr-FR" sz="7200" b="1" dirty="0">
                <a:sym typeface="Wingdings" pitchFamily="2" charset="2"/>
              </a:rPr>
              <a:t>2) mise en œuvre pratique=&gt;</a:t>
            </a:r>
            <a:r>
              <a:rPr lang="fr-FR" sz="8000" b="1" dirty="0">
                <a:sym typeface="Wingdings" pitchFamily="2" charset="2"/>
              </a:rPr>
              <a:t>résultats concrets </a:t>
            </a:r>
            <a:r>
              <a:rPr lang="fr-FR" sz="8000" b="1" dirty="0" smtClean="0">
                <a:sym typeface="Wingdings" pitchFamily="2" charset="2"/>
              </a:rPr>
              <a:t>objectivés, ex:  </a:t>
            </a:r>
            <a:r>
              <a:rPr lang="fr-FR" sz="7200" dirty="0" smtClean="0">
                <a:solidFill>
                  <a:schemeClr val="accent1"/>
                </a:solidFill>
                <a:sym typeface="Wingdings" pitchFamily="2" charset="2"/>
              </a:rPr>
              <a:t>mesure des inégalités et impact santé (</a:t>
            </a:r>
            <a:r>
              <a:rPr lang="fr-FR" sz="7200" dirty="0" err="1" smtClean="0">
                <a:solidFill>
                  <a:schemeClr val="accent1"/>
                </a:solidFill>
                <a:sym typeface="Wingdings" pitchFamily="2" charset="2"/>
              </a:rPr>
              <a:t>M.Marmot</a:t>
            </a:r>
            <a:r>
              <a:rPr lang="fr-FR" sz="7200" dirty="0" smtClean="0">
                <a:solidFill>
                  <a:schemeClr val="accent1"/>
                </a:solidFill>
                <a:sym typeface="Wingdings" pitchFamily="2" charset="2"/>
              </a:rPr>
              <a:t>),  </a:t>
            </a:r>
            <a:r>
              <a:rPr lang="fr-FR" sz="7200" dirty="0">
                <a:solidFill>
                  <a:schemeClr val="accent1"/>
                </a:solidFill>
                <a:sym typeface="Wingdings" pitchFamily="2" charset="2"/>
              </a:rPr>
              <a:t>droit/</a:t>
            </a:r>
            <a:r>
              <a:rPr lang="fr-FR" sz="7200" b="1" dirty="0">
                <a:solidFill>
                  <a:schemeClr val="accent1"/>
                </a:solidFill>
                <a:sym typeface="Wingdings" pitchFamily="2" charset="2"/>
              </a:rPr>
              <a:t>20 discriminations illégales </a:t>
            </a:r>
            <a:r>
              <a:rPr lang="fr-FR" sz="7200" dirty="0">
                <a:solidFill>
                  <a:schemeClr val="accent1"/>
                </a:solidFill>
                <a:sym typeface="Wingdings" pitchFamily="2" charset="2"/>
              </a:rPr>
              <a:t>(Fr, Défenseur des droits</a:t>
            </a:r>
            <a:r>
              <a:rPr lang="fr-FR" sz="4800" dirty="0">
                <a:solidFill>
                  <a:schemeClr val="accent1"/>
                </a:solidFill>
                <a:sym typeface="Wingdings" pitchFamily="2" charset="2"/>
              </a:rPr>
              <a:t>).</a:t>
            </a:r>
            <a:r>
              <a:rPr lang="fr-FR" sz="4800" dirty="0">
                <a:sym typeface="Wingdings" pitchFamily="2" charset="2"/>
              </a:rPr>
              <a:t> </a:t>
            </a:r>
            <a:r>
              <a:rPr lang="fr-FR" sz="4800" dirty="0" smtClean="0">
                <a:sym typeface="Wingdings" pitchFamily="2" charset="2"/>
              </a:rPr>
              <a:t>..</a:t>
            </a:r>
            <a:endParaRPr lang="fr-FR" sz="7200" i="1" dirty="0">
              <a:sym typeface="Wingdings" pitchFamily="2" charset="2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="" xmlns:p14="http://schemas.microsoft.com/office/powerpoint/2010/main" val="155626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764704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Ethique distributive en actualités santé?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780" y="881336"/>
            <a:ext cx="8604448" cy="5976664"/>
          </a:xfrm>
        </p:spPr>
        <p:txBody>
          <a:bodyPr>
            <a:normAutofit fontScale="40000" lnSpcReduction="20000"/>
          </a:bodyPr>
          <a:lstStyle/>
          <a:p>
            <a:pPr marL="0" lvl="1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fr-FR" sz="5600" b="1" dirty="0" smtClean="0"/>
              <a:t>On en parle..en santé ?</a:t>
            </a:r>
          </a:p>
          <a:p>
            <a:pPr marL="0" lvl="1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fr-FR" sz="5600" b="1" dirty="0" smtClean="0"/>
          </a:p>
          <a:p>
            <a:pPr marL="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sz="5600" dirty="0" smtClean="0"/>
              <a:t>http://www.gouvernement.fr/action/la-loi-de-sante Présentation:  </a:t>
            </a:r>
            <a:r>
              <a:rPr lang="fr-FR" sz="5600" i="1" dirty="0" smtClean="0"/>
              <a:t>Notre système de santé est </a:t>
            </a:r>
            <a:r>
              <a:rPr lang="fr-FR" sz="5600" b="1" i="1" dirty="0" smtClean="0">
                <a:solidFill>
                  <a:schemeClr val="accent1"/>
                </a:solidFill>
              </a:rPr>
              <a:t>performant mais inéquitable</a:t>
            </a:r>
            <a:r>
              <a:rPr lang="fr-FR" sz="5600" i="1" dirty="0" smtClean="0"/>
              <a:t>, c'est pourquoi il est indispensable de le moderniser. </a:t>
            </a:r>
          </a:p>
          <a:p>
            <a:pPr marL="0" lvl="1" indent="0">
              <a:lnSpc>
                <a:spcPct val="120000"/>
              </a:lnSpc>
              <a:spcBef>
                <a:spcPts val="0"/>
              </a:spcBef>
              <a:buNone/>
            </a:pPr>
            <a:endParaRPr lang="fr-FR" sz="5600" dirty="0" smtClean="0"/>
          </a:p>
          <a:p>
            <a:pPr marL="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sz="5600" dirty="0" smtClean="0"/>
              <a:t>Stratégie du conseil de l’Europe sur les droits de l’enfant 2012-15 : </a:t>
            </a:r>
            <a:r>
              <a:rPr lang="fr-FR" sz="5600" b="1" i="1" dirty="0" smtClean="0">
                <a:solidFill>
                  <a:schemeClr val="accent1"/>
                </a:solidFill>
              </a:rPr>
              <a:t>équité, investir</a:t>
            </a:r>
            <a:r>
              <a:rPr lang="fr-FR" sz="5600" i="1" dirty="0" smtClean="0"/>
              <a:t> </a:t>
            </a:r>
            <a:r>
              <a:rPr lang="fr-FR" sz="5600" dirty="0" smtClean="0"/>
              <a:t>. </a:t>
            </a:r>
          </a:p>
          <a:p>
            <a:pPr marL="0" lvl="1" indent="0">
              <a:lnSpc>
                <a:spcPct val="120000"/>
              </a:lnSpc>
              <a:spcBef>
                <a:spcPts val="0"/>
              </a:spcBef>
              <a:buNone/>
            </a:pPr>
            <a:endParaRPr lang="fr-FR" sz="5600" dirty="0" smtClean="0"/>
          </a:p>
          <a:p>
            <a:pPr marL="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sz="5600" dirty="0" smtClean="0"/>
              <a:t>France Stratégie, De </a:t>
            </a:r>
            <a:r>
              <a:rPr lang="fr-FR" sz="5600" dirty="0" err="1" smtClean="0"/>
              <a:t>Singly</a:t>
            </a:r>
            <a:r>
              <a:rPr lang="fr-FR" sz="5600" dirty="0" smtClean="0"/>
              <a:t>: Pour un développement complet de l’enfant et de l’adolescent : rapport remis  le 30/09/2015 au Président de la République:  </a:t>
            </a:r>
            <a:r>
              <a:rPr lang="fr-FR" sz="5600" b="1" i="1" dirty="0" smtClean="0">
                <a:solidFill>
                  <a:schemeClr val="accent1"/>
                </a:solidFill>
              </a:rPr>
              <a:t>la possibilité pour chacune, chacun, de développer ses propres compétences, ses propres capabilités </a:t>
            </a:r>
            <a:r>
              <a:rPr lang="fr-FR" sz="5600" i="1" dirty="0" smtClean="0"/>
              <a:t>(dans la perspective de Martha </a:t>
            </a:r>
            <a:r>
              <a:rPr lang="fr-FR" sz="5600" i="1" dirty="0" err="1" smtClean="0"/>
              <a:t>Nussbaum</a:t>
            </a:r>
            <a:r>
              <a:rPr lang="fr-FR" sz="5600" i="1" dirty="0" smtClean="0"/>
              <a:t> et d’</a:t>
            </a:r>
            <a:r>
              <a:rPr lang="fr-FR" sz="5600" i="1" dirty="0" err="1" smtClean="0"/>
              <a:t>Amartya</a:t>
            </a:r>
            <a:r>
              <a:rPr lang="fr-FR" sz="5600" i="1" dirty="0" smtClean="0"/>
              <a:t> Sen)</a:t>
            </a:r>
          </a:p>
          <a:p>
            <a:pPr marL="0" lvl="1" indent="0">
              <a:lnSpc>
                <a:spcPct val="120000"/>
              </a:lnSpc>
              <a:spcBef>
                <a:spcPts val="0"/>
              </a:spcBef>
              <a:buNone/>
            </a:pPr>
            <a:endParaRPr lang="fr-FR" sz="6400" i="1" dirty="0" smtClean="0"/>
          </a:p>
          <a:p>
            <a:pPr marL="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sz="6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SFSP Tours 2015: Inégalités de santé, session EIS et amélioration de l’équité…</a:t>
            </a:r>
          </a:p>
          <a:p>
            <a:pPr lvl="1">
              <a:buNone/>
            </a:pPr>
            <a:endParaRPr lang="fr-FR" sz="5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-171400"/>
            <a:ext cx="8769152" cy="1143000"/>
          </a:xfrm>
        </p:spPr>
        <p:txBody>
          <a:bodyPr>
            <a:noAutofit/>
          </a:bodyPr>
          <a:lstStyle/>
          <a:p>
            <a:r>
              <a:rPr lang="fr-FR" sz="3200" dirty="0" smtClean="0"/>
              <a:t>Les fondamentaux de l’éthique distributive dans une actualité </a:t>
            </a:r>
            <a:r>
              <a:rPr lang="fr-FR" sz="3200" dirty="0" err="1" smtClean="0"/>
              <a:t>contratée</a:t>
            </a:r>
            <a:r>
              <a:rPr lang="fr-FR" sz="3200" dirty="0" smtClean="0"/>
              <a:t>….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547" y="1124744"/>
            <a:ext cx="7452320" cy="59766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1600" dirty="0" smtClean="0"/>
              <a:t>1) Pour une économie positive- Jacques Attali 2013:  </a:t>
            </a:r>
          </a:p>
          <a:p>
            <a:pPr>
              <a:buNone/>
            </a:pPr>
            <a:r>
              <a:rPr lang="fr-FR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fr-FR" sz="16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le long terme </a:t>
            </a:r>
            <a:r>
              <a:rPr lang="fr-FR" sz="1600" i="1" dirty="0" smtClean="0"/>
              <a:t>/la tyrannie du court terme, </a:t>
            </a:r>
            <a:r>
              <a:rPr lang="fr-FR" sz="16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capitalisme patient , </a:t>
            </a:r>
            <a:r>
              <a:rPr lang="fr-FR" sz="1600" b="1" i="1" dirty="0" smtClean="0">
                <a:solidFill>
                  <a:schemeClr val="accent1"/>
                </a:solidFill>
              </a:rPr>
              <a:t>altruisme rationnel </a:t>
            </a:r>
            <a:r>
              <a:rPr lang="fr-FR" sz="1600" i="1" dirty="0" smtClean="0"/>
              <a:t>…. Adam Smith.</a:t>
            </a:r>
          </a:p>
          <a:p>
            <a:pPr>
              <a:buNone/>
            </a:pPr>
            <a:r>
              <a:rPr lang="fr-FR" sz="1600" i="1" dirty="0" smtClean="0"/>
              <a:t>	</a:t>
            </a:r>
          </a:p>
          <a:p>
            <a:pPr>
              <a:buNone/>
            </a:pPr>
            <a:r>
              <a:rPr lang="fr-FR" sz="1600" dirty="0" smtClean="0"/>
              <a:t> 	</a:t>
            </a:r>
            <a:r>
              <a:rPr lang="fr-FR" sz="1600" b="1" i="1" dirty="0" smtClean="0">
                <a:solidFill>
                  <a:schemeClr val="accent1"/>
                </a:solidFill>
              </a:rPr>
              <a:t>La Tyrannie de l’Urgence</a:t>
            </a:r>
            <a:r>
              <a:rPr lang="fr-FR" sz="1600" i="1" dirty="0" smtClean="0"/>
              <a:t>…</a:t>
            </a:r>
            <a:r>
              <a:rPr lang="fr-FR" sz="1600" dirty="0" smtClean="0"/>
              <a:t> crises globales</a:t>
            </a:r>
          </a:p>
          <a:p>
            <a:pPr>
              <a:buNone/>
            </a:pPr>
            <a:endParaRPr lang="fr-FR" sz="1600" dirty="0" smtClean="0"/>
          </a:p>
          <a:p>
            <a:pPr>
              <a:buNone/>
            </a:pPr>
            <a:endParaRPr lang="fr-FR" sz="1600" dirty="0" smtClean="0"/>
          </a:p>
          <a:p>
            <a:pPr>
              <a:buNone/>
            </a:pPr>
            <a:r>
              <a:rPr lang="fr-FR" sz="1600" dirty="0" smtClean="0"/>
              <a:t>2) Economie… de la santé … </a:t>
            </a:r>
            <a:r>
              <a:rPr lang="fr-FR" sz="1600" b="1" dirty="0" smtClean="0">
                <a:solidFill>
                  <a:schemeClr val="accent1"/>
                </a:solidFill>
              </a:rPr>
              <a:t>hétérodoxes</a:t>
            </a:r>
            <a:r>
              <a:rPr lang="fr-FR" sz="1600" dirty="0" smtClean="0"/>
              <a:t>? </a:t>
            </a:r>
          </a:p>
          <a:p>
            <a:pPr>
              <a:buNone/>
            </a:pPr>
            <a:endParaRPr lang="fr-FR" sz="1600" dirty="0" smtClean="0"/>
          </a:p>
          <a:p>
            <a:pPr>
              <a:buNone/>
            </a:pPr>
            <a:endParaRPr lang="fr-FR" sz="1600" dirty="0"/>
          </a:p>
          <a:p>
            <a:pPr>
              <a:buNone/>
            </a:pPr>
            <a:r>
              <a:rPr lang="fr-FR" sz="1600" dirty="0" smtClean="0"/>
              <a:t>3) Bernard  </a:t>
            </a:r>
            <a:r>
              <a:rPr lang="fr-FR" sz="1600" dirty="0" err="1" smtClean="0"/>
              <a:t>Billaudot</a:t>
            </a:r>
            <a:r>
              <a:rPr lang="fr-FR" sz="1600" dirty="0" smtClean="0"/>
              <a:t>:  </a:t>
            </a:r>
            <a:r>
              <a:rPr lang="fr-FR" sz="1600" i="1" dirty="0" smtClean="0">
                <a:solidFill>
                  <a:srgbClr val="0070C0"/>
                </a:solidFill>
              </a:rPr>
              <a:t>La </a:t>
            </a:r>
            <a:r>
              <a:rPr lang="fr-FR" sz="1600" b="1" i="1" dirty="0" smtClean="0">
                <a:solidFill>
                  <a:srgbClr val="0070C0"/>
                </a:solidFill>
              </a:rPr>
              <a:t>science économique comme théorie du choix rationnel est une science morale et normativ</a:t>
            </a:r>
            <a:r>
              <a:rPr lang="fr-FR" sz="1600" b="1" i="1" dirty="0" smtClean="0">
                <a:solidFill>
                  <a:schemeClr val="accent1"/>
                </a:solidFill>
              </a:rPr>
              <a:t>e</a:t>
            </a:r>
            <a:r>
              <a:rPr lang="fr-FR" sz="1600" i="1" dirty="0" smtClean="0"/>
              <a:t>….</a:t>
            </a:r>
          </a:p>
          <a:p>
            <a:pPr>
              <a:buNone/>
            </a:pPr>
            <a:r>
              <a:rPr lang="fr-FR" sz="1600" dirty="0" smtClean="0"/>
              <a:t> </a:t>
            </a:r>
          </a:p>
          <a:p>
            <a:pPr lvl="1">
              <a:buNone/>
            </a:pPr>
            <a:r>
              <a:rPr lang="en-US" sz="1200" i="1" dirty="0" smtClean="0"/>
              <a:t>Bulletin of the World Health Organization 2015;93:118-124: Thresholds for the cost–effectiveness of interventions: alternative approaches</a:t>
            </a:r>
          </a:p>
          <a:p>
            <a:pPr lvl="1">
              <a:buNone/>
            </a:pPr>
            <a:r>
              <a:rPr lang="en-US" sz="1200" i="1" dirty="0" smtClean="0"/>
              <a:t>We proceed from the premise that evidence-based economic evaluations are vital additions to public policy decisions – which would otherwise largely reflect political, ideological and/or bureaucratic concerns</a:t>
            </a:r>
          </a:p>
          <a:p>
            <a:pPr lvl="1">
              <a:buNone/>
            </a:pPr>
            <a:r>
              <a:rPr lang="en-US" sz="1200" b="1" i="1" dirty="0" smtClean="0">
                <a:solidFill>
                  <a:srgbClr val="0070C0"/>
                </a:solidFill>
              </a:rPr>
              <a:t>We focus on cost–effectiveness and ignore other criteria for policy decisions, such as equity, ethics and political feasibility		….????.....</a:t>
            </a:r>
          </a:p>
          <a:p>
            <a:pPr lvl="1">
              <a:buNone/>
            </a:pPr>
            <a:endParaRPr lang="en-US" sz="1200" b="1" i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600" dirty="0" smtClean="0"/>
              <a:t>4) International: Public goods… </a:t>
            </a:r>
            <a:r>
              <a:rPr lang="en-US" sz="1600" i="1" dirty="0" smtClean="0">
                <a:solidFill>
                  <a:srgbClr val="0070C0"/>
                </a:solidFill>
              </a:rPr>
              <a:t>global public goods… private financing?</a:t>
            </a:r>
          </a:p>
          <a:p>
            <a:pPr>
              <a:buNone/>
            </a:pPr>
            <a:endParaRPr lang="fr-FR" sz="1600" dirty="0" smtClean="0"/>
          </a:p>
        </p:txBody>
      </p:sp>
      <p:sp>
        <p:nvSpPr>
          <p:cNvPr id="5" name="Explosion 2 4"/>
          <p:cNvSpPr/>
          <p:nvPr/>
        </p:nvSpPr>
        <p:spPr>
          <a:xfrm>
            <a:off x="7020272" y="1124744"/>
            <a:ext cx="1944216" cy="79208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V W  2015</a:t>
            </a:r>
            <a:endParaRPr lang="fr-FR" sz="1400" dirty="0"/>
          </a:p>
        </p:txBody>
      </p:sp>
      <p:sp>
        <p:nvSpPr>
          <p:cNvPr id="7" name="Explosion 2 6"/>
          <p:cNvSpPr/>
          <p:nvPr/>
        </p:nvSpPr>
        <p:spPr>
          <a:xfrm>
            <a:off x="6588224" y="332656"/>
            <a:ext cx="2880320" cy="108012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PLS… Tabac/alcool</a:t>
            </a:r>
            <a:endParaRPr lang="fr-FR" sz="1400" dirty="0"/>
          </a:p>
        </p:txBody>
      </p:sp>
      <p:pic>
        <p:nvPicPr>
          <p:cNvPr id="4" name="Picture 2" descr="Le droit de vivre dans la dignité">
            <a:hlinkClick r:id="rId2" tooltip="http://sphereproject.us4.list-manage2.com/track/click?u=391ca4128b20851769396eb78&amp;id=88d432d8b0&amp;e=581a4023e9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06" y="332656"/>
            <a:ext cx="3643394" cy="2451593"/>
          </a:xfrm>
          <a:prstGeom prst="rect">
            <a:avLst/>
          </a:prstGeom>
          <a:noFill/>
        </p:spPr>
      </p:pic>
      <p:sp>
        <p:nvSpPr>
          <p:cNvPr id="6" name="Explosion 2 5"/>
          <p:cNvSpPr/>
          <p:nvPr/>
        </p:nvSpPr>
        <p:spPr>
          <a:xfrm>
            <a:off x="3491880" y="2096851"/>
            <a:ext cx="3024336" cy="223224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rmAutofit fontScale="85000" lnSpcReduction="20000"/>
          </a:bodyPr>
          <a:lstStyle/>
          <a:p>
            <a:pPr fontAlgn="base"/>
            <a:r>
              <a:rPr lang="fr-FR" sz="1400" dirty="0" smtClean="0"/>
              <a:t>Monde </a:t>
            </a:r>
            <a:r>
              <a:rPr lang="fr-FR" sz="1400" dirty="0" err="1" smtClean="0"/>
              <a:t>Diplo</a:t>
            </a:r>
            <a:r>
              <a:rPr lang="fr-FR" sz="1400" dirty="0" smtClean="0"/>
              <a:t>, </a:t>
            </a:r>
            <a:r>
              <a:rPr lang="fr-FR" sz="1400" dirty="0" err="1" smtClean="0"/>
              <a:t>juil</a:t>
            </a:r>
            <a:r>
              <a:rPr lang="fr-FR" sz="1400" dirty="0" smtClean="0"/>
              <a:t> 2015</a:t>
            </a:r>
            <a:r>
              <a:rPr lang="fr-FR" sz="1200" dirty="0" smtClean="0"/>
              <a:t>: « La domination des </a:t>
            </a:r>
            <a:r>
              <a:rPr lang="fr-FR" sz="1400" b="1" dirty="0" smtClean="0"/>
              <a:t>orthodoxes</a:t>
            </a:r>
            <a:r>
              <a:rPr lang="fr-FR" sz="1200" dirty="0" smtClean="0"/>
              <a:t> stérilise le débat public,</a:t>
            </a:r>
          </a:p>
          <a:p>
            <a:pPr fontAlgn="base"/>
            <a:r>
              <a:rPr lang="fr-FR" sz="1400" b="1" dirty="0" smtClean="0"/>
              <a:t>Police de la pensée économique </a:t>
            </a:r>
            <a:r>
              <a:rPr lang="fr-FR" sz="1200" dirty="0" smtClean="0"/>
              <a:t>à l’Université »</a:t>
            </a:r>
            <a:endParaRPr lang="fr-FR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6" grpId="0" animBg="1"/>
      <p:bldP spid="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7450"/>
            <a:ext cx="8229600" cy="1143000"/>
          </a:xfrm>
        </p:spPr>
        <p:txBody>
          <a:bodyPr/>
          <a:lstStyle/>
          <a:p>
            <a:r>
              <a:rPr lang="fr-FR" dirty="0" smtClean="0"/>
              <a:t>Conclusions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6120680"/>
          </a:xfrm>
        </p:spPr>
        <p:txBody>
          <a:bodyPr>
            <a:normAutofit fontScale="62500" lnSpcReduction="20000"/>
          </a:bodyPr>
          <a:lstStyle/>
          <a:p>
            <a:r>
              <a:rPr lang="fr-FR" dirty="0" smtClean="0"/>
              <a:t>Confusions stratégique .. ou non?  =&gt; pour des professionnels de santé publique, prendre en compte les connaissances </a:t>
            </a:r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= maîtriser les fondamentaux, même en économie et philosophie politique</a:t>
            </a:r>
            <a:r>
              <a:rPr lang="fr-FR" dirty="0" smtClean="0"/>
              <a:t>, </a:t>
            </a:r>
            <a:r>
              <a:rPr lang="fr-FR" sz="2600" dirty="0" smtClean="0"/>
              <a:t>et ceux d’autres cultures (..). </a:t>
            </a:r>
          </a:p>
          <a:p>
            <a:pPr marL="0" indent="0">
              <a:buNone/>
            </a:pPr>
            <a:r>
              <a:rPr lang="fr-FR" sz="31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	</a:t>
            </a:r>
            <a:endParaRPr lang="fr-FR" dirty="0" smtClean="0"/>
          </a:p>
          <a:p>
            <a:r>
              <a:rPr lang="fr-FR" sz="31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…… Pour articuler </a:t>
            </a:r>
            <a:r>
              <a:rPr lang="fr-FR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 perspectives/valeurs en tension: les 	confondre ou les analyser?  </a:t>
            </a:r>
          </a:p>
          <a:p>
            <a:pPr marL="0" indent="0">
              <a:buNone/>
            </a:pPr>
            <a:r>
              <a:rPr lang="fr-FR" dirty="0" smtClean="0"/>
              <a:t>       Objectiver l’effectivité =</a:t>
            </a:r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mesurer &amp; </a:t>
            </a:r>
            <a:r>
              <a:rPr lang="fr-FR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comparer</a:t>
            </a:r>
          </a:p>
          <a:p>
            <a:pPr marL="0" indent="0">
              <a:buNone/>
            </a:pPr>
            <a:r>
              <a:rPr lang="fr-FR" sz="3300" dirty="0" smtClean="0"/>
              <a:t>       Démocratie </a:t>
            </a:r>
            <a:r>
              <a:rPr lang="fr-FR" sz="3300" dirty="0"/>
              <a:t>sanitaire = </a:t>
            </a:r>
            <a:r>
              <a:rPr lang="fr-FR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délibération (éclairée…)</a:t>
            </a:r>
          </a:p>
          <a:p>
            <a:pPr marL="0" indent="0">
              <a:buNone/>
            </a:pPr>
            <a:r>
              <a:rPr lang="fr-FR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fr-FR" sz="3100" b="1" dirty="0" smtClean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 </a:t>
            </a:r>
            <a:r>
              <a:rPr lang="fr-FR" sz="3300" b="1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nécessité de </a:t>
            </a:r>
            <a:r>
              <a:rPr lang="fr-FR" sz="3600" b="1" u="sng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définitions communes explicites</a:t>
            </a:r>
            <a:r>
              <a:rPr lang="fr-FR" sz="3300" b="1" dirty="0">
                <a:solidFill>
                  <a:schemeClr val="tx2">
                    <a:lumMod val="60000"/>
                    <a:lumOff val="40000"/>
                  </a:schemeClr>
                </a:solidFill>
                <a:sym typeface="Wingdings" pitchFamily="2" charset="2"/>
              </a:rPr>
              <a:t> </a:t>
            </a:r>
            <a:r>
              <a:rPr lang="fr-FR" sz="3100" i="1" dirty="0" smtClean="0">
                <a:sym typeface="Wingdings" pitchFamily="2" charset="2"/>
              </a:rPr>
              <a:t>(</a:t>
            </a:r>
            <a:r>
              <a:rPr lang="fr-FR" sz="3100" i="1" dirty="0" smtClean="0">
                <a:solidFill>
                  <a:srgbClr val="FF0066"/>
                </a:solidFill>
                <a:sym typeface="Wingdings" pitchFamily="2" charset="2"/>
              </a:rPr>
              <a:t>valeurs, fin/moyens _ temps, interdépendances: individus, secteurs</a:t>
            </a:r>
            <a:r>
              <a:rPr lang="fr-FR" dirty="0" smtClean="0">
                <a:sym typeface="Wingdings" pitchFamily="2" charset="2"/>
              </a:rPr>
              <a:t>)</a:t>
            </a:r>
          </a:p>
          <a:p>
            <a:endParaRPr lang="fr-FR" dirty="0" smtClean="0"/>
          </a:p>
          <a:p>
            <a:r>
              <a:rPr lang="fr-FR" dirty="0" smtClean="0"/>
              <a:t>Agir sur les déterminants et politiques de santé publique…. =&gt; </a:t>
            </a:r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COMPÉTENCE en SANTÉ PUBLIQUE: économie de la santé/droit/éthique…=&gt;  notions de bien publics? Rôle de l’Etat/société civile/individus/marchés?</a:t>
            </a:r>
          </a:p>
          <a:p>
            <a:endParaRPr lang="fr-FR" dirty="0" smtClean="0"/>
          </a:p>
          <a:p>
            <a:r>
              <a:rPr lang="fr-FR" sz="2900" dirty="0" smtClean="0"/>
              <a:t>… Bientôt sur le site de l’AMISP:  Dr M </a:t>
            </a:r>
            <a:r>
              <a:rPr lang="fr-FR" sz="2900" dirty="0" err="1" smtClean="0"/>
              <a:t>Neira</a:t>
            </a:r>
            <a:r>
              <a:rPr lang="fr-FR" sz="2900" dirty="0" smtClean="0"/>
              <a:t> OMS Département des maladies chroniques ~  </a:t>
            </a:r>
            <a:r>
              <a:rPr lang="fr-FR" dirty="0" smtClean="0"/>
              <a:t>mobiliser des </a:t>
            </a:r>
            <a:r>
              <a:rPr lang="fr-FR" i="1" dirty="0" smtClean="0"/>
              <a:t>professionnels de santé publique car défendre les enjeux santé de la COP 21 = politique ! Interface climat et déterminants sociaux</a:t>
            </a:r>
            <a:endParaRPr lang="fr-FR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842763\Documents\doc de Maryse\AMISP\dossier DRH 2013 14\logo amisp v2 (5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28800"/>
            <a:ext cx="2448272" cy="1076854"/>
          </a:xfrm>
          <a:prstGeom prst="rect">
            <a:avLst/>
          </a:prstGeom>
          <a:noFill/>
        </p:spPr>
      </p:pic>
      <p:pic>
        <p:nvPicPr>
          <p:cNvPr id="5" name="Picture 2" descr="C:\Users\842763\Documents\doc de Maryse\AMISP\dossier DRH 2013 14\logo amisp v2 (5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605952"/>
            <a:ext cx="2448272" cy="1076854"/>
          </a:xfrm>
          <a:prstGeom prst="rect">
            <a:avLst/>
          </a:prstGeom>
          <a:noFill/>
        </p:spPr>
      </p:pic>
      <p:sp>
        <p:nvSpPr>
          <p:cNvPr id="6" name="Lune 5"/>
          <p:cNvSpPr/>
          <p:nvPr/>
        </p:nvSpPr>
        <p:spPr>
          <a:xfrm rot="16200000">
            <a:off x="3827167" y="3309738"/>
            <a:ext cx="1544144" cy="2825847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fr-FR" sz="3200" dirty="0"/>
              <a:t>M</a:t>
            </a:r>
            <a:r>
              <a:rPr lang="fr-FR" sz="3200" dirty="0" smtClean="0"/>
              <a:t>erci</a:t>
            </a:r>
            <a:endParaRPr lang="fr-FR" dirty="0"/>
          </a:p>
        </p:txBody>
      </p:sp>
    </p:spTree>
    <p:extLst>
      <p:ext uri="{BB962C8B-B14F-4D97-AF65-F5344CB8AC3E}">
        <p14:creationId xmlns="" xmlns:p14="http://schemas.microsoft.com/office/powerpoint/2010/main" val="379179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613</Words>
  <Application>Microsoft Office PowerPoint</Application>
  <PresentationFormat>Affichage à l'écran (4:3)</PresentationFormat>
  <Paragraphs>128</Paragraphs>
  <Slides>10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2" baseType="lpstr">
      <vt:lpstr>Thème Office</vt:lpstr>
      <vt:lpstr>Document</vt:lpstr>
      <vt:lpstr>Agir le plus tôt possible sur les déterminants sociaux de santé:  Une priorité utile, juste ou bien ?  Congrès SFSP 2015  Déterminants sociaux de la santé : des connaissances à l’action</vt:lpstr>
      <vt:lpstr>Ethique et compétences en santé publique</vt:lpstr>
      <vt:lpstr> Politiques &amp; priorités de santé publique Enjeux distributifs/redistributifs? 2 axes: Distribution des ressources matérielles et de la santé.. Ou plus </vt:lpstr>
      <vt:lpstr>Esquisse de trois modèles universalistes … Agir sur les déterminants de santé de l’enfant?</vt:lpstr>
      <vt:lpstr>Trois modèles en perspective</vt:lpstr>
      <vt:lpstr>Evolutions théoriques et … pratiques   </vt:lpstr>
      <vt:lpstr>Ethique distributive en actualités santé?</vt:lpstr>
      <vt:lpstr>Les fondamentaux de l’éthique distributive dans une actualité contratée….</vt:lpstr>
      <vt:lpstr>Conclusions</vt:lpstr>
      <vt:lpstr>Diapositive 10</vt:lpstr>
    </vt:vector>
  </TitlesOfParts>
  <Company>MSS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Agir le plus tôt possible sur les déterminants sociaux de santé:  Une priorité utile, juste ou bien ?  Congrès SFSP 2015</dc:title>
  <dc:creator>msimonet</dc:creator>
  <cp:lastModifiedBy>msimonet</cp:lastModifiedBy>
  <cp:revision>75</cp:revision>
  <cp:lastPrinted>2015-11-04T19:00:41Z</cp:lastPrinted>
  <dcterms:created xsi:type="dcterms:W3CDTF">2015-10-07T15:23:30Z</dcterms:created>
  <dcterms:modified xsi:type="dcterms:W3CDTF">2015-11-10T13:13:49Z</dcterms:modified>
</cp:coreProperties>
</file>