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79" r:id="rId3"/>
    <p:sldId id="258" r:id="rId4"/>
    <p:sldId id="277" r:id="rId5"/>
    <p:sldId id="281" r:id="rId6"/>
    <p:sldId id="280" r:id="rId7"/>
    <p:sldId id="259" r:id="rId8"/>
    <p:sldId id="263" r:id="rId9"/>
    <p:sldId id="266" r:id="rId10"/>
    <p:sldId id="272" r:id="rId11"/>
    <p:sldId id="270" r:id="rId12"/>
    <p:sldId id="271" r:id="rId13"/>
    <p:sldId id="260" r:id="rId14"/>
    <p:sldId id="273" r:id="rId15"/>
    <p:sldId id="276" r:id="rId16"/>
    <p:sldId id="275" r:id="rId17"/>
    <p:sldId id="274" r:id="rId18"/>
    <p:sldId id="289" r:id="rId19"/>
    <p:sldId id="261" r:id="rId20"/>
    <p:sldId id="288" r:id="rId21"/>
    <p:sldId id="287" r:id="rId22"/>
    <p:sldId id="292" r:id="rId23"/>
    <p:sldId id="293" r:id="rId24"/>
    <p:sldId id="282" r:id="rId25"/>
    <p:sldId id="283" r:id="rId26"/>
    <p:sldId id="286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>
        <p:scale>
          <a:sx n="70" d="100"/>
          <a:sy n="70" d="100"/>
        </p:scale>
        <p:origin x="-138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rs14s18\METIERS_CAEN\DS-DIRECTION-STRATEGIE\DS-ETUDES-STATISTIQUES\01-Outils%20Methodes\cartographie%20des%20pathologies%20CNAMTS\carto_patho_exploitationA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fr-FR" sz="1000"/>
              <a:t>prévalence 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4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EDD_TS56!$A$37:$A$45</c:f>
              <c:strCache>
                <c:ptCount val="9"/>
                <c:pt idx="0">
                  <c:v>Calvados</c:v>
                </c:pt>
                <c:pt idx="1">
                  <c:v>Dieppe</c:v>
                </c:pt>
                <c:pt idx="2">
                  <c:v>Evreux/Vernon</c:v>
                </c:pt>
                <c:pt idx="3">
                  <c:v>LE HAVRE</c:v>
                </c:pt>
                <c:pt idx="4">
                  <c:v>Manche</c:v>
                </c:pt>
                <c:pt idx="5">
                  <c:v>Rouen/Elbeuf</c:v>
                </c:pt>
                <c:pt idx="6">
                  <c:v>Orne</c:v>
                </c:pt>
                <c:pt idx="7">
                  <c:v>Normandie</c:v>
                </c:pt>
                <c:pt idx="8">
                  <c:v>France </c:v>
                </c:pt>
              </c:strCache>
            </c:strRef>
          </c:cat>
          <c:val>
            <c:numRef>
              <c:f>EDD_TS56!$B$37:$B$45</c:f>
              <c:numCache>
                <c:formatCode>0</c:formatCode>
                <c:ptCount val="9"/>
                <c:pt idx="0">
                  <c:v>123.5748757567977</c:v>
                </c:pt>
                <c:pt idx="1">
                  <c:v>122.50871703365098</c:v>
                </c:pt>
                <c:pt idx="2">
                  <c:v>124.4752685039913</c:v>
                </c:pt>
                <c:pt idx="3">
                  <c:v>121.39921328465043</c:v>
                </c:pt>
                <c:pt idx="4">
                  <c:v>120.65491919973321</c:v>
                </c:pt>
                <c:pt idx="5">
                  <c:v>120.16536417115077</c:v>
                </c:pt>
                <c:pt idx="6">
                  <c:v>143.85256590527959</c:v>
                </c:pt>
                <c:pt idx="7">
                  <c:v>123.63002246041255</c:v>
                </c:pt>
                <c:pt idx="8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37888"/>
        <c:axId val="40839424"/>
      </c:barChart>
      <c:catAx>
        <c:axId val="40837888"/>
        <c:scaling>
          <c:orientation val="minMax"/>
        </c:scaling>
        <c:delete val="0"/>
        <c:axPos val="l"/>
        <c:majorTickMark val="out"/>
        <c:minorTickMark val="none"/>
        <c:tickLblPos val="nextTo"/>
        <c:crossAx val="40839424"/>
        <c:crosses val="autoZero"/>
        <c:auto val="1"/>
        <c:lblAlgn val="ctr"/>
        <c:lblOffset val="100"/>
        <c:noMultiLvlLbl val="0"/>
      </c:catAx>
      <c:valAx>
        <c:axId val="4083942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40837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399F3-4218-4DBC-A972-78786D5BACC4}" type="datetimeFigureOut">
              <a:rPr lang="fr-FR" smtClean="0"/>
              <a:t>06/09/2018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670CA-4426-4804-B30C-941C52C48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35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Introduire le </a:t>
            </a:r>
            <a:r>
              <a:rPr lang="fr-FR" dirty="0" err="1" smtClean="0"/>
              <a:t>diagnotic</a:t>
            </a:r>
            <a:r>
              <a:rPr lang="fr-FR" dirty="0" smtClean="0"/>
              <a:t> « besoin de santé » PRS  </a:t>
            </a:r>
          </a:p>
          <a:p>
            <a:pPr marL="0" indent="0">
              <a:buNone/>
            </a:pPr>
            <a:r>
              <a:rPr lang="fr-FR" dirty="0" smtClean="0"/>
              <a:t>Normands </a:t>
            </a:r>
          </a:p>
          <a:p>
            <a:pPr marL="0" indent="0">
              <a:buNone/>
            </a:pPr>
            <a:r>
              <a:rPr lang="fr-FR" dirty="0" smtClean="0"/>
              <a:t>Et expliquer </a:t>
            </a:r>
            <a:r>
              <a:rPr lang="fr-FR" dirty="0" err="1" smtClean="0"/>
              <a:t>cmt</a:t>
            </a:r>
            <a:r>
              <a:rPr lang="fr-FR" dirty="0" smtClean="0"/>
              <a:t> nous en sommes arrivés là avec Claude !!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BCF7A-2923-4A6F-BF96-750001B23BE8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10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9211-0E72-4F48-A2D9-D0B0F9ADEB24}" type="datetimeFigureOut">
              <a:rPr lang="fr-FR" smtClean="0"/>
              <a:t>06/09/2018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3D16-D6E8-4CD6-A178-EAF61C2250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65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9211-0E72-4F48-A2D9-D0B0F9ADEB24}" type="datetimeFigureOut">
              <a:rPr lang="fr-FR" smtClean="0"/>
              <a:t>06/09/2018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3D16-D6E8-4CD6-A178-EAF61C2250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46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9211-0E72-4F48-A2D9-D0B0F9ADEB24}" type="datetimeFigureOut">
              <a:rPr lang="fr-FR" smtClean="0"/>
              <a:t>06/09/2018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3D16-D6E8-4CD6-A178-EAF61C2250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85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9211-0E72-4F48-A2D9-D0B0F9ADEB24}" type="datetimeFigureOut">
              <a:rPr lang="fr-FR" smtClean="0"/>
              <a:t>06/09/2018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3D16-D6E8-4CD6-A178-EAF61C2250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69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9211-0E72-4F48-A2D9-D0B0F9ADEB24}" type="datetimeFigureOut">
              <a:rPr lang="fr-FR" smtClean="0"/>
              <a:t>06/09/2018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3D16-D6E8-4CD6-A178-EAF61C2250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05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9211-0E72-4F48-A2D9-D0B0F9ADEB24}" type="datetimeFigureOut">
              <a:rPr lang="fr-FR" smtClean="0"/>
              <a:t>06/09/2018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3D16-D6E8-4CD6-A178-EAF61C2250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10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9211-0E72-4F48-A2D9-D0B0F9ADEB24}" type="datetimeFigureOut">
              <a:rPr lang="fr-FR" smtClean="0"/>
              <a:t>06/09/2018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3D16-D6E8-4CD6-A178-EAF61C2250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49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9211-0E72-4F48-A2D9-D0B0F9ADEB24}" type="datetimeFigureOut">
              <a:rPr lang="fr-FR" smtClean="0"/>
              <a:t>06/09/2018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3D16-D6E8-4CD6-A178-EAF61C2250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66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9211-0E72-4F48-A2D9-D0B0F9ADEB24}" type="datetimeFigureOut">
              <a:rPr lang="fr-FR" smtClean="0"/>
              <a:t>06/09/2018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3D16-D6E8-4CD6-A178-EAF61C2250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22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9211-0E72-4F48-A2D9-D0B0F9ADEB24}" type="datetimeFigureOut">
              <a:rPr lang="fr-FR" smtClean="0"/>
              <a:t>06/09/2018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3D16-D6E8-4CD6-A178-EAF61C2250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08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9211-0E72-4F48-A2D9-D0B0F9ADEB24}" type="datetimeFigureOut">
              <a:rPr lang="fr-FR" smtClean="0"/>
              <a:t>06/09/2018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3D16-D6E8-4CD6-A178-EAF61C2250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3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D9211-0E72-4F48-A2D9-D0B0F9ADEB24}" type="datetimeFigureOut">
              <a:rPr lang="fr-FR" smtClean="0"/>
              <a:t>06/09/2018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A3D16-D6E8-4CD6-A178-EAF61C2250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40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our diapo.jpg"/>
          <p:cNvPicPr>
            <a:picLocks noChangeAspect="1"/>
          </p:cNvPicPr>
          <p:nvPr/>
        </p:nvPicPr>
        <p:blipFill>
          <a:blip r:embed="rId2" cstate="print"/>
          <a:srcRect t="71164"/>
          <a:stretch>
            <a:fillRect/>
          </a:stretch>
        </p:blipFill>
        <p:spPr>
          <a:xfrm>
            <a:off x="0" y="4993952"/>
            <a:ext cx="9144000" cy="186404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7772400" cy="1368152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Le SNDS en ARS et son usage </a:t>
            </a:r>
            <a:r>
              <a:rPr lang="fr-FR" sz="32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fr-FR" sz="32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fr-FR" sz="20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uelques exemples au service de la santé publique</a:t>
            </a:r>
            <a:r>
              <a:rPr lang="fr-FR" sz="3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3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endParaRPr lang="fr-F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39752" y="3573016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 smtClean="0">
              <a:solidFill>
                <a:schemeClr val="accent3"/>
              </a:solidFill>
            </a:endParaRPr>
          </a:p>
          <a:p>
            <a:pPr algn="ctr"/>
            <a:r>
              <a:rPr lang="fr-FR" b="1" dirty="0" smtClean="0">
                <a:solidFill>
                  <a:schemeClr val="accent3"/>
                </a:solidFill>
              </a:rPr>
              <a:t>Céline Leroy (ARS Normandie)</a:t>
            </a:r>
          </a:p>
          <a:p>
            <a:pPr algn="ctr"/>
            <a:r>
              <a:rPr lang="fr-FR" b="1" dirty="0" smtClean="0">
                <a:solidFill>
                  <a:schemeClr val="accent3"/>
                </a:solidFill>
              </a:rPr>
              <a:t>Jérôme </a:t>
            </a:r>
            <a:r>
              <a:rPr lang="fr-FR" b="1" dirty="0" err="1" smtClean="0">
                <a:solidFill>
                  <a:schemeClr val="accent3"/>
                </a:solidFill>
              </a:rPr>
              <a:t>Brocca</a:t>
            </a:r>
            <a:r>
              <a:rPr lang="fr-FR" b="1" dirty="0" smtClean="0">
                <a:solidFill>
                  <a:schemeClr val="accent3"/>
                </a:solidFill>
              </a:rPr>
              <a:t> (ARS centre-Val de Loire)</a:t>
            </a:r>
            <a:endParaRPr lang="fr-FR" b="1" dirty="0">
              <a:solidFill>
                <a:schemeClr val="accent3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4384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3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062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95536" y="1052736"/>
            <a:ext cx="864096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 SNDS permet : </a:t>
            </a:r>
            <a:endParaRPr lang="fr-FR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400" dirty="0" smtClean="0"/>
              <a:t>De passer de constats nationaux à des analyses infrarégionales et territoriales à façon</a:t>
            </a:r>
          </a:p>
          <a:p>
            <a:r>
              <a:rPr lang="fr-FR" sz="2800" dirty="0" smtClean="0"/>
              <a:t> </a:t>
            </a:r>
          </a:p>
          <a:p>
            <a:r>
              <a:rPr lang="fr-FR" sz="2400" dirty="0" smtClean="0"/>
              <a:t>Exemple : </a:t>
            </a:r>
            <a:r>
              <a:rPr lang="fr-FR" sz="2400" dirty="0" smtClean="0">
                <a:solidFill>
                  <a:schemeClr val="accent1"/>
                </a:solidFill>
              </a:rPr>
              <a:t>cartographie des pathologies l’insuffisance cardiaque en Normandie 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570031" y="3717032"/>
            <a:ext cx="2782445" cy="273921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/>
              <a:t>Repérage des personnes « prise en charge » pour 56 groupes de pathologies ou événements de santé ou traitement :</a:t>
            </a:r>
          </a:p>
          <a:p>
            <a:pPr algn="just"/>
            <a:endParaRPr lang="fr-FR" sz="14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1400" dirty="0"/>
              <a:t>diagnostics ALD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1400" dirty="0"/>
              <a:t>diagnostics des séjours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400" dirty="0"/>
              <a:t>délivrances de médicaments spécifiques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1400" dirty="0"/>
              <a:t>quelques actes CCAM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1400" dirty="0"/>
              <a:t>quelques GHM</a:t>
            </a:r>
          </a:p>
          <a:p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52086"/>
            <a:ext cx="3456384" cy="330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88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97"/>
            <a:ext cx="9140062" cy="61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79512" y="0"/>
            <a:ext cx="379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Prévalence de l’insuffisance cardiaque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53979" y="6021288"/>
            <a:ext cx="61206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Cartographie des pathologies 2013, CNAMTS, exploitation ARS, taux standardisés âge et sexe  </a:t>
            </a:r>
            <a:endParaRPr lang="fr-FR" sz="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868144" y="1988840"/>
            <a:ext cx="2880320" cy="1938992"/>
          </a:xfrm>
          <a:prstGeom prst="rect">
            <a:avLst/>
          </a:prstGeom>
          <a:noFill/>
          <a:ln>
            <a:solidFill>
              <a:schemeClr val="tx2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 smtClean="0"/>
              <a:t>En Normandie une </a:t>
            </a:r>
            <a:r>
              <a:rPr lang="fr-FR" sz="1200" b="1" dirty="0"/>
              <a:t>prévalence brute </a:t>
            </a:r>
            <a:r>
              <a:rPr lang="fr-FR" sz="1200" b="1" dirty="0" smtClean="0"/>
              <a:t>estimée d’un peu plus de 100 cas pour 10 </a:t>
            </a:r>
            <a:r>
              <a:rPr lang="fr-FR" sz="1200" b="1" dirty="0"/>
              <a:t>000 en 2014 habitants </a:t>
            </a:r>
            <a:r>
              <a:rPr lang="fr-FR" sz="1200" b="1" dirty="0" smtClean="0"/>
              <a:t>(population générale).</a:t>
            </a:r>
            <a:endParaRPr lang="fr-FR" sz="1200" b="1" dirty="0"/>
          </a:p>
          <a:p>
            <a:pPr algn="just"/>
            <a:endParaRPr lang="fr-FR" sz="1200" b="1" dirty="0" smtClean="0"/>
          </a:p>
          <a:p>
            <a:pPr algn="just"/>
            <a:r>
              <a:rPr lang="fr-FR" sz="1200" dirty="0" smtClean="0"/>
              <a:t>La prévalence de l’insuffisance cardiaque est</a:t>
            </a:r>
            <a:r>
              <a:rPr lang="fr-FR" sz="1200" b="1" dirty="0" smtClean="0"/>
              <a:t> </a:t>
            </a:r>
            <a:r>
              <a:rPr lang="fr-FR" sz="1200" dirty="0" smtClean="0"/>
              <a:t>supérieure à la moyenne régionale. La Normandie est la troisième région après Centre val de Loire et PACA à présenter une incidence forte de l’insuffisance cardiaque.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5484074" cy="569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9510" y="6482137"/>
            <a:ext cx="6395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Source: cartographie des pathologies CNAMTS 2014, exploitation ARS  </a:t>
            </a:r>
            <a:endParaRPr lang="fr-FR" sz="1100" b="1" dirty="0"/>
          </a:p>
        </p:txBody>
      </p:sp>
    </p:spTree>
    <p:extLst>
      <p:ext uri="{BB962C8B-B14F-4D97-AF65-F5344CB8AC3E}">
        <p14:creationId xmlns:p14="http://schemas.microsoft.com/office/powerpoint/2010/main" val="37119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97"/>
            <a:ext cx="9140062" cy="34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179137"/>
              </p:ext>
            </p:extLst>
          </p:nvPr>
        </p:nvGraphicFramePr>
        <p:xfrm>
          <a:off x="653883" y="450793"/>
          <a:ext cx="4464496" cy="2571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56" y="3362360"/>
            <a:ext cx="4486275" cy="340269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8" name="ZoneTexte 7"/>
          <p:cNvSpPr txBox="1"/>
          <p:nvPr/>
        </p:nvSpPr>
        <p:spPr>
          <a:xfrm>
            <a:off x="1323888" y="299695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Source  : cartographie des pathologies,  exploitation ARS </a:t>
            </a:r>
          </a:p>
          <a:p>
            <a:r>
              <a:rPr lang="fr-FR" sz="900" dirty="0" smtClean="0"/>
              <a:t>CNAMTS 2013, pop standardisée âge/sexe </a:t>
            </a:r>
            <a:endParaRPr lang="fr-FR" sz="900" dirty="0"/>
          </a:p>
        </p:txBody>
      </p:sp>
      <p:sp>
        <p:nvSpPr>
          <p:cNvPr id="9" name="Ellipse 8"/>
          <p:cNvSpPr/>
          <p:nvPr/>
        </p:nvSpPr>
        <p:spPr>
          <a:xfrm>
            <a:off x="-140627" y="332656"/>
            <a:ext cx="6084168" cy="30963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3667795" y="1052736"/>
            <a:ext cx="0" cy="18002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4049769" y="1227958"/>
            <a:ext cx="1080120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30977" y="3717032"/>
            <a:ext cx="3168352" cy="20467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Des </a:t>
            </a:r>
            <a:r>
              <a:rPr lang="fr-FR" sz="1400" b="1" dirty="0"/>
              <a:t>disparités </a:t>
            </a:r>
            <a:r>
              <a:rPr lang="fr-FR" sz="1400" b="1" dirty="0" smtClean="0"/>
              <a:t> infrarégionales notoires</a:t>
            </a:r>
          </a:p>
          <a:p>
            <a:r>
              <a:rPr lang="fr-FR" sz="1400" b="1" dirty="0" smtClean="0"/>
              <a:t>  </a:t>
            </a:r>
          </a:p>
          <a:p>
            <a:pPr algn="just"/>
            <a:r>
              <a:rPr lang="fr-FR" sz="1100" dirty="0" smtClean="0"/>
              <a:t>On observe des disparités importantes entre territoires. Le territoire de l’Orne présente la plus forte prévalence d’insuffisants cardiaques. </a:t>
            </a:r>
          </a:p>
          <a:p>
            <a:pPr algn="just"/>
            <a:endParaRPr lang="fr-FR" sz="1100" dirty="0"/>
          </a:p>
          <a:p>
            <a:pPr algn="just"/>
            <a:r>
              <a:rPr lang="fr-FR" sz="1100" dirty="0" smtClean="0"/>
              <a:t>Les zones en violet sur la carte  distingue les zones ou la prévalence de l’insuffisance cardiaque est la plus forte. </a:t>
            </a:r>
          </a:p>
          <a:p>
            <a:endParaRPr lang="fr-FR" sz="1100" b="1" dirty="0"/>
          </a:p>
          <a:p>
            <a:r>
              <a:rPr lang="fr-FR" sz="1100" b="1" dirty="0" smtClean="0"/>
              <a:t> </a:t>
            </a:r>
            <a:endParaRPr lang="fr-FR" sz="11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112060" y="3463116"/>
            <a:ext cx="23762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Prévalence de l’insuffisance cardiaque </a:t>
            </a:r>
            <a:endParaRPr lang="fr-FR" sz="105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79512" y="-39484"/>
            <a:ext cx="379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Prévalence de l’insuffisance cardiaque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06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45196" y="798674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 SNDS c’est la possibilité </a:t>
            </a:r>
            <a:r>
              <a:rPr lang="fr-FR" sz="4000" dirty="0" smtClean="0"/>
              <a:t>: </a:t>
            </a:r>
          </a:p>
          <a:p>
            <a:endParaRPr lang="fr-FR" sz="2000" dirty="0" smtClean="0"/>
          </a:p>
          <a:p>
            <a:r>
              <a:rPr lang="fr-FR" sz="2000" dirty="0" smtClean="0"/>
              <a:t>De travailler sur les facteurs de risque (dès lors qu’ils sont mesurables)</a:t>
            </a:r>
          </a:p>
          <a:p>
            <a:endParaRPr lang="fr-FR" sz="2000" dirty="0" smtClean="0"/>
          </a:p>
          <a:p>
            <a:r>
              <a:rPr lang="fr-FR" sz="2000" dirty="0" smtClean="0"/>
              <a:t> Exemple : </a:t>
            </a:r>
            <a:r>
              <a:rPr lang="fr-FR" sz="2000" dirty="0" smtClean="0">
                <a:solidFill>
                  <a:schemeClr val="accent1"/>
                </a:solidFill>
              </a:rPr>
              <a:t>Prévention de l’Insuffisance Rénale Chronique : </a:t>
            </a:r>
            <a:r>
              <a:rPr lang="fr-FR" sz="2000" dirty="0">
                <a:solidFill>
                  <a:schemeClr val="accent1"/>
                </a:solidFill>
              </a:rPr>
              <a:t>Evaluation de la fonction rénale chez les patients à risque vasculaire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Flèche vers le bas 4"/>
          <p:cNvSpPr/>
          <p:nvPr/>
        </p:nvSpPr>
        <p:spPr>
          <a:xfrm>
            <a:off x="3796226" y="421499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043608" y="3501008"/>
            <a:ext cx="5865276" cy="230832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fr-FR" dirty="0"/>
              <a:t>Suivi biologique (Créatinine et Albuminurie) traités pour diabète </a:t>
            </a:r>
            <a:r>
              <a:rPr lang="fr-FR" dirty="0" smtClean="0"/>
              <a:t>et/ou </a:t>
            </a:r>
            <a:r>
              <a:rPr lang="fr-FR" dirty="0"/>
              <a:t>HTA en Région Centre Val de Loire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</a:p>
          <a:p>
            <a:r>
              <a:rPr lang="fr-FR" dirty="0"/>
              <a:t>Mesure d’impact des actions mises en œuvre par l’URPS biologie (indicateur de résultats ) </a:t>
            </a:r>
          </a:p>
          <a:p>
            <a:endParaRPr lang="fr-F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47525"/>
            <a:ext cx="8572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231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062" cy="12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59110" y="1241376"/>
            <a:ext cx="8205136" cy="513986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La méthode :</a:t>
            </a:r>
          </a:p>
          <a:p>
            <a:endParaRPr lang="fr-FR" sz="2800" dirty="0" smtClean="0"/>
          </a:p>
          <a:p>
            <a:r>
              <a:rPr lang="fr-FR" sz="2000" dirty="0"/>
              <a:t> </a:t>
            </a:r>
            <a:r>
              <a:rPr lang="fr-FR" sz="2000" dirty="0" smtClean="0"/>
              <a:t>     </a:t>
            </a:r>
            <a:r>
              <a:rPr lang="fr-FR" sz="2400" dirty="0" smtClean="0"/>
              <a:t>Repérer dans le  SNDS les patients à l’aide des médicaments traceurs (Code CIP).</a:t>
            </a:r>
          </a:p>
          <a:p>
            <a:endParaRPr lang="fr-FR" sz="2400" dirty="0" smtClean="0"/>
          </a:p>
          <a:p>
            <a:r>
              <a:rPr lang="fr-FR" sz="2400" dirty="0" smtClean="0"/>
              <a:t>       un patient traité = 1 patient ayant eu </a:t>
            </a:r>
            <a:r>
              <a:rPr lang="fr-FR" sz="2400" dirty="0"/>
              <a:t> </a:t>
            </a:r>
            <a:r>
              <a:rPr lang="fr-FR" sz="2400" dirty="0" smtClean="0"/>
              <a:t>a minima</a:t>
            </a:r>
          </a:p>
          <a:p>
            <a:r>
              <a:rPr lang="fr-FR" sz="2400" dirty="0" smtClean="0"/>
              <a:t>3 délivrances de médicaments diabète et/ou HTA en 2017</a:t>
            </a:r>
          </a:p>
          <a:p>
            <a:r>
              <a:rPr lang="fr-FR" sz="2400" dirty="0" smtClean="0"/>
              <a:t> </a:t>
            </a:r>
          </a:p>
          <a:p>
            <a:r>
              <a:rPr lang="fr-FR" sz="2400" dirty="0"/>
              <a:t> </a:t>
            </a:r>
            <a:r>
              <a:rPr lang="fr-FR" sz="2400" dirty="0" smtClean="0"/>
              <a:t>     chercher pour ces patients les examens biologiques </a:t>
            </a:r>
          </a:p>
          <a:p>
            <a:r>
              <a:rPr lang="fr-FR" sz="2400" dirty="0" smtClean="0"/>
              <a:t>de créatinine et albuminurie  ( Code NABM) remboursés en laboratoire de ville…et à l’hôpital public en consultation externe (Le +++ du SNDS)  </a:t>
            </a:r>
            <a:endParaRPr lang="fr-FR" sz="2400" dirty="0"/>
          </a:p>
          <a:p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4" name="Organigramme : Connecteur 3"/>
          <p:cNvSpPr/>
          <p:nvPr/>
        </p:nvSpPr>
        <p:spPr>
          <a:xfrm>
            <a:off x="272757" y="2325550"/>
            <a:ext cx="304797" cy="3006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5" name="Organigramme : Connecteur 4"/>
          <p:cNvSpPr/>
          <p:nvPr/>
        </p:nvSpPr>
        <p:spPr>
          <a:xfrm>
            <a:off x="356718" y="3356992"/>
            <a:ext cx="304797" cy="300608"/>
          </a:xfrm>
          <a:prstGeom prst="flowChartConnector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6" name="Organigramme : Connecteur 5"/>
          <p:cNvSpPr/>
          <p:nvPr/>
        </p:nvSpPr>
        <p:spPr>
          <a:xfrm>
            <a:off x="356717" y="4509120"/>
            <a:ext cx="304797" cy="300608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752" y="3090465"/>
            <a:ext cx="792088" cy="113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897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06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07423" y="930465"/>
            <a:ext cx="89252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2000" b="1" dirty="0" smtClean="0">
                <a:solidFill>
                  <a:schemeClr val="accent1"/>
                </a:solidFill>
              </a:rPr>
              <a:t>Résultats obtenus sur la Région Centre-Val de Loire en 2017 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08583"/>
              </p:ext>
            </p:extLst>
          </p:nvPr>
        </p:nvGraphicFramePr>
        <p:xfrm>
          <a:off x="323528" y="1844824"/>
          <a:ext cx="8229598" cy="4008438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2016224"/>
                <a:gridCol w="1080120"/>
                <a:gridCol w="864096"/>
                <a:gridCol w="792088"/>
                <a:gridCol w="756542"/>
                <a:gridCol w="680132"/>
                <a:gridCol w="680132"/>
                <a:gridCol w="680132"/>
                <a:gridCol w="680132"/>
              </a:tblGrid>
              <a:tr h="5100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Type de patients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Nb Total de patients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Taux de patients avec au moins un suivi bio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Taux de patients avec créatinine et </a:t>
                      </a:r>
                      <a:r>
                        <a:rPr lang="fr-FR" sz="14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albuminurie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Taux de patients avec créatinine seul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Taux de patients avec </a:t>
                      </a:r>
                      <a:r>
                        <a:rPr lang="fr-FR" sz="14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albuminurie </a:t>
                      </a:r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seul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Taux de patients sans suivi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Taux de patients avec créatinine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Taux de patients avec </a:t>
                      </a:r>
                      <a:r>
                        <a:rPr lang="fr-FR" sz="14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albuminurie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>
                          <a:solidFill>
                            <a:schemeClr val="accent3"/>
                          </a:solidFill>
                          <a:effectLst/>
                        </a:rPr>
                        <a:t>1-Diabétique sans HTA</a:t>
                      </a:r>
                      <a:endParaRPr lang="fr-FR" sz="1600" b="1" i="0" u="none" strike="noStrike">
                        <a:solidFill>
                          <a:schemeClr val="accent3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          31 695   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   82,60%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   40,82%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   39,84%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    1,95%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   17,40%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80,66%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42,77%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>
                          <a:solidFill>
                            <a:schemeClr val="accent3"/>
                          </a:solidFill>
                          <a:effectLst/>
                        </a:rPr>
                        <a:t>2-Diabétique avec HTA</a:t>
                      </a:r>
                      <a:endParaRPr lang="fr-FR" sz="1600" b="1" i="0" u="none" strike="noStrike">
                        <a:solidFill>
                          <a:schemeClr val="accent3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          98 190   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   90,71%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   43,13%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   46,50%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    1,08%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    9,29%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89,63%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44,21%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>
                          <a:solidFill>
                            <a:schemeClr val="accent3"/>
                          </a:solidFill>
                          <a:effectLst/>
                        </a:rPr>
                        <a:t>3-HTA sans Diabète</a:t>
                      </a:r>
                      <a:endParaRPr lang="fr-FR" sz="1600" b="1" i="0" u="none" strike="noStrike">
                        <a:solidFill>
                          <a:schemeClr val="accent3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        361 466   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   75,54%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    8,19%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   67,09%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    0,27%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   24,46%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75,28%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8,46%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>
                          <a:solidFill>
                            <a:schemeClr val="accent3"/>
                          </a:solidFill>
                          <a:effectLst/>
                        </a:rPr>
                        <a:t>4-HTA avec médic. pour diabète</a:t>
                      </a:r>
                      <a:endParaRPr lang="fr-FR" sz="1600" b="1" i="0" u="none" strike="noStrike">
                        <a:solidFill>
                          <a:schemeClr val="accent3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           3 606   </a:t>
                      </a:r>
                      <a:endParaRPr lang="fr-FR" sz="1400" b="0" i="1" u="none" strike="noStrike" dirty="0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   86,74%</a:t>
                      </a:r>
                      <a:endParaRPr lang="fr-FR" sz="1400" b="0" i="1" u="none" strike="noStrike" dirty="0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   21,85%</a:t>
                      </a:r>
                      <a:endParaRPr lang="fr-FR" sz="1400" b="0" i="1" u="none" strike="noStrike" dirty="0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   64,28%</a:t>
                      </a:r>
                      <a:endParaRPr lang="fr-FR" sz="1400" b="0" i="1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    0,61%</a:t>
                      </a:r>
                      <a:endParaRPr lang="fr-FR" sz="1400" b="0" i="1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   13,26%</a:t>
                      </a:r>
                      <a:endParaRPr lang="fr-FR" sz="1400" b="0" i="1" u="none" strike="noStrike" dirty="0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86,13%</a:t>
                      </a:r>
                      <a:endParaRPr lang="fr-FR" sz="1400" b="0" i="1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22,46%</a:t>
                      </a:r>
                      <a:endParaRPr lang="fr-FR" sz="1400" b="0" i="1" u="none" strike="noStrike" dirty="0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>
                          <a:solidFill>
                            <a:schemeClr val="accent3"/>
                          </a:solidFill>
                          <a:effectLst/>
                        </a:rPr>
                        <a:t>5-Total Diabétiques</a:t>
                      </a:r>
                      <a:endParaRPr lang="fr-FR" sz="1600" b="1" i="0" u="none" strike="noStrike">
                        <a:solidFill>
                          <a:schemeClr val="accent3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        133 491   </a:t>
                      </a:r>
                      <a:endParaRPr lang="fr-FR" sz="1400" b="0" i="1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   88,68%</a:t>
                      </a:r>
                      <a:endParaRPr lang="fr-FR" sz="1400" b="0" i="1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   42,01%</a:t>
                      </a:r>
                      <a:endParaRPr lang="fr-FR" sz="1400" b="0" i="1" u="none" strike="noStrike" dirty="0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   45,40%</a:t>
                      </a:r>
                      <a:endParaRPr lang="fr-FR" sz="1400" b="0" i="1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    1,27%</a:t>
                      </a:r>
                      <a:endParaRPr lang="fr-FR" sz="1400" b="0" i="1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   11,32%</a:t>
                      </a:r>
                      <a:endParaRPr lang="fr-FR" sz="1400" b="0" i="1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87,41%</a:t>
                      </a:r>
                      <a:endParaRPr lang="fr-FR" sz="1400" b="0" i="1" u="none" strike="noStrike" dirty="0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43,28%</a:t>
                      </a:r>
                      <a:endParaRPr lang="fr-FR" sz="1400" b="0" i="1" u="none" strike="noStrike" dirty="0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>
                          <a:solidFill>
                            <a:schemeClr val="accent3"/>
                          </a:solidFill>
                          <a:effectLst/>
                        </a:rPr>
                        <a:t>6-Total HTA</a:t>
                      </a:r>
                      <a:endParaRPr lang="fr-FR" sz="1600" b="1" i="0" u="none" strike="noStrike">
                        <a:solidFill>
                          <a:schemeClr val="accent3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        463 262   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   78,84%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   15,70%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   62,70%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    0,44%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   21,16%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78,40%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16,14%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>
                          <a:solidFill>
                            <a:schemeClr val="accent3"/>
                          </a:solidFill>
                          <a:effectLst/>
                        </a:rPr>
                        <a:t>7-Total Diabète et HTA</a:t>
                      </a:r>
                      <a:endParaRPr lang="fr-FR" sz="1600" b="1" i="0" u="none" strike="noStrike">
                        <a:solidFill>
                          <a:schemeClr val="accent3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        494 957   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   79,08%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   17,31%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   61,24%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    0,54%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   20,92%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78,55%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17,85%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8-Total Diabétiques CNAMTS</a:t>
                      </a:r>
                      <a:endParaRPr lang="fr-FR" sz="1600" b="1" i="0" u="none" strike="noStrike" dirty="0">
                        <a:solidFill>
                          <a:schemeClr val="accent3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        129 885   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   88,73%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   42,57%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   44,87%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    1,29%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   11,27%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87,44%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43,86%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467544" y="6093296"/>
            <a:ext cx="1433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Source SNDS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5347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062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36662" y="1268760"/>
            <a:ext cx="81077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 SNDS c’est la possibilité : </a:t>
            </a:r>
          </a:p>
          <a:p>
            <a:endParaRPr lang="fr-FR" sz="3200" dirty="0" smtClean="0"/>
          </a:p>
          <a:p>
            <a:r>
              <a:rPr lang="fr-FR" sz="2400" dirty="0"/>
              <a:t>D</a:t>
            </a:r>
            <a:r>
              <a:rPr lang="fr-FR" sz="2400" dirty="0" smtClean="0"/>
              <a:t>e fournir « rapidement » des éléments quantitatifs d’une action de prévention </a:t>
            </a:r>
          </a:p>
          <a:p>
            <a:endParaRPr lang="fr-FR" dirty="0" smtClean="0"/>
          </a:p>
          <a:p>
            <a:r>
              <a:rPr lang="fr-FR" dirty="0" smtClean="0"/>
              <a:t> Exemple : </a:t>
            </a:r>
            <a:r>
              <a:rPr lang="fr-FR" dirty="0">
                <a:solidFill>
                  <a:schemeClr val="tx2"/>
                </a:solidFill>
              </a:rPr>
              <a:t>Suivi de la vaccination </a:t>
            </a:r>
            <a:r>
              <a:rPr lang="fr-FR" dirty="0" smtClean="0">
                <a:solidFill>
                  <a:schemeClr val="tx2"/>
                </a:solidFill>
              </a:rPr>
              <a:t>rougeole :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>
                <a:solidFill>
                  <a:schemeClr val="tx2"/>
                </a:solidFill>
              </a:rPr>
              <a:t>Impact de la campagne de </a:t>
            </a:r>
            <a:r>
              <a:rPr lang="fr-FR" dirty="0" smtClean="0">
                <a:solidFill>
                  <a:schemeClr val="tx2"/>
                </a:solidFill>
              </a:rPr>
              <a:t>communication (entre janvier février 2018) en région Centre -Val de Loire</a:t>
            </a:r>
            <a:endParaRPr lang="fr-FR" dirty="0">
              <a:solidFill>
                <a:schemeClr val="tx2"/>
              </a:solidFill>
            </a:endParaRPr>
          </a:p>
          <a:p>
            <a:r>
              <a:rPr lang="fr-FR" dirty="0"/>
              <a:t> 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44084"/>
            <a:ext cx="12763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971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062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06114" y="861186"/>
            <a:ext cx="857034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La </a:t>
            </a:r>
            <a:r>
              <a:rPr lang="fr-FR" sz="2400" dirty="0"/>
              <a:t>méthode </a:t>
            </a:r>
            <a:r>
              <a:rPr lang="fr-FR" sz="2400" dirty="0" smtClean="0"/>
              <a:t>:</a:t>
            </a:r>
          </a:p>
          <a:p>
            <a:endParaRPr lang="fr-FR" sz="800" dirty="0"/>
          </a:p>
          <a:p>
            <a:r>
              <a:rPr lang="fr-FR" dirty="0"/>
              <a:t> </a:t>
            </a:r>
            <a:r>
              <a:rPr lang="fr-FR" dirty="0" smtClean="0"/>
              <a:t>dénombrer les  personnes primo vaccinées par les Codes CIP par mois et par département</a:t>
            </a:r>
          </a:p>
          <a:p>
            <a:r>
              <a:rPr lang="fr-FR" dirty="0" smtClean="0"/>
              <a:t>Suivi mensuel  et cumulé à </a:t>
            </a:r>
            <a:r>
              <a:rPr lang="fr-FR" dirty="0"/>
              <a:t>partir de décembre 2017 </a:t>
            </a:r>
            <a:r>
              <a:rPr lang="fr-FR" dirty="0" smtClean="0"/>
              <a:t>mois </a:t>
            </a:r>
            <a:r>
              <a:rPr lang="fr-FR" dirty="0"/>
              <a:t>par mois </a:t>
            </a:r>
            <a:r>
              <a:rPr lang="fr-FR" dirty="0" smtClean="0"/>
              <a:t>et à périodes comparables  </a:t>
            </a:r>
            <a:r>
              <a:rPr lang="fr-FR" dirty="0"/>
              <a:t>sur </a:t>
            </a:r>
            <a:r>
              <a:rPr lang="fr-FR" dirty="0" smtClean="0"/>
              <a:t>2016 </a:t>
            </a:r>
            <a:r>
              <a:rPr lang="fr-FR" dirty="0"/>
              <a:t>et 2015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186426" y="6309319"/>
            <a:ext cx="549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Les résultats cumulés en base 100 par rapport aux périodes comparables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1251608" cy="146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9924" y="3068959"/>
            <a:ext cx="18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Les résultats 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17" y="2542685"/>
            <a:ext cx="6011863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5364088" y="4221088"/>
            <a:ext cx="936104" cy="1251025"/>
          </a:xfrm>
          <a:prstGeom prst="ellipse">
            <a:avLst/>
          </a:prstGeom>
          <a:noFill/>
          <a:ln w="12700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807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062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486783" y="908720"/>
            <a:ext cx="685117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Les résultats mois par mois par département </a:t>
            </a:r>
          </a:p>
          <a:p>
            <a:r>
              <a:rPr lang="fr-FR" dirty="0"/>
              <a:t> 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0" y="2809742"/>
            <a:ext cx="81756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èche vers le bas 1"/>
          <p:cNvSpPr/>
          <p:nvPr/>
        </p:nvSpPr>
        <p:spPr>
          <a:xfrm>
            <a:off x="2627784" y="2564904"/>
            <a:ext cx="504056" cy="1102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350630" y="217060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Campagne de communication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78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062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95536" y="908720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 SNDS c’est la possibilité </a:t>
            </a:r>
            <a:endParaRPr lang="fr-FR" dirty="0" smtClean="0"/>
          </a:p>
          <a:p>
            <a:endParaRPr lang="fr-FR" dirty="0"/>
          </a:p>
          <a:p>
            <a:r>
              <a:rPr lang="fr-FR" sz="2000" dirty="0" smtClean="0"/>
              <a:t>De travailler sur les parcours et de fournir des indicateurs sur les expérimentations</a:t>
            </a:r>
          </a:p>
          <a:p>
            <a:endParaRPr lang="fr-FR" dirty="0"/>
          </a:p>
          <a:p>
            <a:r>
              <a:rPr lang="fr-FR" dirty="0" smtClean="0"/>
              <a:t>Exemple : </a:t>
            </a:r>
            <a:r>
              <a:rPr lang="fr-FR" i="1" dirty="0" smtClean="0">
                <a:solidFill>
                  <a:schemeClr val="tx2"/>
                </a:solidFill>
              </a:rPr>
              <a:t>Etat des lieux des premiers  bénéficiaires de Plan Personnalisé de Santé (PPS) en 2015 sur les 9 premiers territoires Personnes Agées En Risque de Perte d’Autonomie et leur devenir au 30 juin 2016 (étude conjointe ARS/DSS)</a:t>
            </a:r>
          </a:p>
          <a:p>
            <a:endParaRPr lang="fr-FR" dirty="0" smtClean="0"/>
          </a:p>
          <a:p>
            <a:r>
              <a:rPr lang="fr-FR" sz="2400" u="sng" dirty="0" smtClean="0"/>
              <a:t>Objectifs 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54" y="3976224"/>
            <a:ext cx="1152128" cy="147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997" y="3695087"/>
            <a:ext cx="720080" cy="113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rme libre 6"/>
          <p:cNvSpPr/>
          <p:nvPr/>
        </p:nvSpPr>
        <p:spPr>
          <a:xfrm>
            <a:off x="4609966" y="4684516"/>
            <a:ext cx="1447032" cy="825553"/>
          </a:xfrm>
          <a:custGeom>
            <a:avLst/>
            <a:gdLst>
              <a:gd name="connsiteX0" fmla="*/ 1094237 w 1470757"/>
              <a:gd name="connsiteY0" fmla="*/ 0 h 1374212"/>
              <a:gd name="connsiteX1" fmla="*/ 112602 w 1470757"/>
              <a:gd name="connsiteY1" fmla="*/ 739588 h 1374212"/>
              <a:gd name="connsiteX2" fmla="*/ 1470755 w 1470757"/>
              <a:gd name="connsiteY2" fmla="*/ 793377 h 1374212"/>
              <a:gd name="connsiteX3" fmla="*/ 99155 w 1470757"/>
              <a:gd name="connsiteY3" fmla="*/ 1331259 h 1374212"/>
              <a:gd name="connsiteX4" fmla="*/ 99155 w 1470757"/>
              <a:gd name="connsiteY4" fmla="*/ 1344706 h 1374212"/>
              <a:gd name="connsiteX5" fmla="*/ 31919 w 1470757"/>
              <a:gd name="connsiteY5" fmla="*/ 1371600 h 137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0757" h="1374212">
                <a:moveTo>
                  <a:pt x="1094237" y="0"/>
                </a:moveTo>
                <a:cubicBezTo>
                  <a:pt x="572043" y="303679"/>
                  <a:pt x="49849" y="607359"/>
                  <a:pt x="112602" y="739588"/>
                </a:cubicBezTo>
                <a:cubicBezTo>
                  <a:pt x="175355" y="871817"/>
                  <a:pt x="1472996" y="694765"/>
                  <a:pt x="1470755" y="793377"/>
                </a:cubicBezTo>
                <a:cubicBezTo>
                  <a:pt x="1468514" y="891989"/>
                  <a:pt x="327755" y="1239371"/>
                  <a:pt x="99155" y="1331259"/>
                </a:cubicBezTo>
                <a:cubicBezTo>
                  <a:pt x="-129445" y="1423147"/>
                  <a:pt x="110361" y="1337983"/>
                  <a:pt x="99155" y="1344706"/>
                </a:cubicBezTo>
                <a:cubicBezTo>
                  <a:pt x="87949" y="1351430"/>
                  <a:pt x="59934" y="1361515"/>
                  <a:pt x="31919" y="13716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451" y="5792117"/>
            <a:ext cx="1281597" cy="106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072" y="3733035"/>
            <a:ext cx="5334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73" y="5097292"/>
            <a:ext cx="9810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rme libre 12"/>
          <p:cNvSpPr/>
          <p:nvPr/>
        </p:nvSpPr>
        <p:spPr>
          <a:xfrm rot="9683732">
            <a:off x="2912712" y="5624949"/>
            <a:ext cx="1218833" cy="650496"/>
          </a:xfrm>
          <a:custGeom>
            <a:avLst/>
            <a:gdLst>
              <a:gd name="connsiteX0" fmla="*/ 1094237 w 1470757"/>
              <a:gd name="connsiteY0" fmla="*/ 0 h 1374212"/>
              <a:gd name="connsiteX1" fmla="*/ 112602 w 1470757"/>
              <a:gd name="connsiteY1" fmla="*/ 739588 h 1374212"/>
              <a:gd name="connsiteX2" fmla="*/ 1470755 w 1470757"/>
              <a:gd name="connsiteY2" fmla="*/ 793377 h 1374212"/>
              <a:gd name="connsiteX3" fmla="*/ 99155 w 1470757"/>
              <a:gd name="connsiteY3" fmla="*/ 1331259 h 1374212"/>
              <a:gd name="connsiteX4" fmla="*/ 99155 w 1470757"/>
              <a:gd name="connsiteY4" fmla="*/ 1344706 h 1374212"/>
              <a:gd name="connsiteX5" fmla="*/ 31919 w 1470757"/>
              <a:gd name="connsiteY5" fmla="*/ 1371600 h 137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0757" h="1374212">
                <a:moveTo>
                  <a:pt x="1094237" y="0"/>
                </a:moveTo>
                <a:cubicBezTo>
                  <a:pt x="572043" y="303679"/>
                  <a:pt x="49849" y="607359"/>
                  <a:pt x="112602" y="739588"/>
                </a:cubicBezTo>
                <a:cubicBezTo>
                  <a:pt x="175355" y="871817"/>
                  <a:pt x="1472996" y="694765"/>
                  <a:pt x="1470755" y="793377"/>
                </a:cubicBezTo>
                <a:cubicBezTo>
                  <a:pt x="1468514" y="891989"/>
                  <a:pt x="327755" y="1239371"/>
                  <a:pt x="99155" y="1331259"/>
                </a:cubicBezTo>
                <a:cubicBezTo>
                  <a:pt x="-129445" y="1423147"/>
                  <a:pt x="110361" y="1337983"/>
                  <a:pt x="99155" y="1344706"/>
                </a:cubicBezTo>
                <a:cubicBezTo>
                  <a:pt x="87949" y="1351430"/>
                  <a:pt x="59934" y="1361515"/>
                  <a:pt x="31919" y="13716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 rot="6749388">
            <a:off x="2885644" y="4349416"/>
            <a:ext cx="448863" cy="970553"/>
          </a:xfrm>
          <a:custGeom>
            <a:avLst/>
            <a:gdLst>
              <a:gd name="connsiteX0" fmla="*/ 1094237 w 1470757"/>
              <a:gd name="connsiteY0" fmla="*/ 0 h 1374212"/>
              <a:gd name="connsiteX1" fmla="*/ 112602 w 1470757"/>
              <a:gd name="connsiteY1" fmla="*/ 739588 h 1374212"/>
              <a:gd name="connsiteX2" fmla="*/ 1470755 w 1470757"/>
              <a:gd name="connsiteY2" fmla="*/ 793377 h 1374212"/>
              <a:gd name="connsiteX3" fmla="*/ 99155 w 1470757"/>
              <a:gd name="connsiteY3" fmla="*/ 1331259 h 1374212"/>
              <a:gd name="connsiteX4" fmla="*/ 99155 w 1470757"/>
              <a:gd name="connsiteY4" fmla="*/ 1344706 h 1374212"/>
              <a:gd name="connsiteX5" fmla="*/ 31919 w 1470757"/>
              <a:gd name="connsiteY5" fmla="*/ 1371600 h 137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0757" h="1374212">
                <a:moveTo>
                  <a:pt x="1094237" y="0"/>
                </a:moveTo>
                <a:cubicBezTo>
                  <a:pt x="572043" y="303679"/>
                  <a:pt x="49849" y="607359"/>
                  <a:pt x="112602" y="739588"/>
                </a:cubicBezTo>
                <a:cubicBezTo>
                  <a:pt x="175355" y="871817"/>
                  <a:pt x="1472996" y="694765"/>
                  <a:pt x="1470755" y="793377"/>
                </a:cubicBezTo>
                <a:cubicBezTo>
                  <a:pt x="1468514" y="891989"/>
                  <a:pt x="327755" y="1239371"/>
                  <a:pt x="99155" y="1331259"/>
                </a:cubicBezTo>
                <a:cubicBezTo>
                  <a:pt x="-129445" y="1423147"/>
                  <a:pt x="110361" y="1337983"/>
                  <a:pt x="99155" y="1344706"/>
                </a:cubicBezTo>
                <a:cubicBezTo>
                  <a:pt x="87949" y="1351430"/>
                  <a:pt x="59934" y="1361515"/>
                  <a:pt x="31919" y="13716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 rot="3588332">
            <a:off x="2287169" y="4634034"/>
            <a:ext cx="397488" cy="2358261"/>
          </a:xfrm>
          <a:custGeom>
            <a:avLst/>
            <a:gdLst>
              <a:gd name="connsiteX0" fmla="*/ 1094237 w 1470757"/>
              <a:gd name="connsiteY0" fmla="*/ 0 h 1374212"/>
              <a:gd name="connsiteX1" fmla="*/ 112602 w 1470757"/>
              <a:gd name="connsiteY1" fmla="*/ 739588 h 1374212"/>
              <a:gd name="connsiteX2" fmla="*/ 1470755 w 1470757"/>
              <a:gd name="connsiteY2" fmla="*/ 793377 h 1374212"/>
              <a:gd name="connsiteX3" fmla="*/ 99155 w 1470757"/>
              <a:gd name="connsiteY3" fmla="*/ 1331259 h 1374212"/>
              <a:gd name="connsiteX4" fmla="*/ 99155 w 1470757"/>
              <a:gd name="connsiteY4" fmla="*/ 1344706 h 1374212"/>
              <a:gd name="connsiteX5" fmla="*/ 31919 w 1470757"/>
              <a:gd name="connsiteY5" fmla="*/ 1371600 h 137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0757" h="1374212">
                <a:moveTo>
                  <a:pt x="1094237" y="0"/>
                </a:moveTo>
                <a:cubicBezTo>
                  <a:pt x="572043" y="303679"/>
                  <a:pt x="49849" y="607359"/>
                  <a:pt x="112602" y="739588"/>
                </a:cubicBezTo>
                <a:cubicBezTo>
                  <a:pt x="175355" y="871817"/>
                  <a:pt x="1472996" y="694765"/>
                  <a:pt x="1470755" y="793377"/>
                </a:cubicBezTo>
                <a:cubicBezTo>
                  <a:pt x="1468514" y="891989"/>
                  <a:pt x="327755" y="1239371"/>
                  <a:pt x="99155" y="1331259"/>
                </a:cubicBezTo>
                <a:cubicBezTo>
                  <a:pt x="-129445" y="1423147"/>
                  <a:pt x="110361" y="1337983"/>
                  <a:pt x="99155" y="1344706"/>
                </a:cubicBezTo>
                <a:cubicBezTo>
                  <a:pt x="87949" y="1351430"/>
                  <a:pt x="59934" y="1361515"/>
                  <a:pt x="31919" y="13716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148064" y="6325058"/>
            <a:ext cx="272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Hospitalisation et </a:t>
            </a:r>
            <a:r>
              <a:rPr lang="fr-FR" sz="1400" dirty="0" err="1" smtClean="0"/>
              <a:t>réhospitalisation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052221" y="4194531"/>
            <a:ext cx="1718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Consommation de soin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517240" y="4201049"/>
            <a:ext cx="1349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Entrée par les urgences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0" y="6063448"/>
            <a:ext cx="154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Iatrogénie médicamenteuse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750384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062" cy="12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467544" y="1412776"/>
            <a:ext cx="79208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Le SNDS c’est quoi?</a:t>
            </a:r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6" name="Imag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34" y="2528887"/>
            <a:ext cx="43053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237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062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73314" y="815044"/>
            <a:ext cx="77768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3"/>
                </a:solidFill>
              </a:rPr>
              <a:t>La méthode :</a:t>
            </a:r>
          </a:p>
          <a:p>
            <a:endParaRPr lang="fr-FR" b="1" dirty="0" smtClean="0"/>
          </a:p>
          <a:p>
            <a:r>
              <a:rPr lang="fr-FR" b="1" dirty="0" smtClean="0"/>
              <a:t>Repérer dans le  SNDS les patients ayant eu un PPS au second semestre 2015 puis </a:t>
            </a:r>
            <a:r>
              <a:rPr lang="fr-FR" b="1" dirty="0"/>
              <a:t>sur le premier semestre 2016 on récupère les informations sur  </a:t>
            </a:r>
            <a:r>
              <a:rPr lang="fr-FR" b="1" dirty="0" smtClean="0"/>
              <a:t>:</a:t>
            </a:r>
          </a:p>
          <a:p>
            <a:pPr marL="0" lvl="1"/>
            <a:endParaRPr lang="fr-FR" sz="1400" dirty="0"/>
          </a:p>
          <a:p>
            <a:pPr marL="0" lvl="1">
              <a:defRPr/>
            </a:pPr>
            <a:r>
              <a:rPr lang="fr-FR" sz="1600" dirty="0">
                <a:solidFill>
                  <a:schemeClr val="tx2"/>
                </a:solidFill>
              </a:rPr>
              <a:t>l’âge et le sexe du patient</a:t>
            </a:r>
          </a:p>
          <a:p>
            <a:pPr marL="0" lvl="1">
              <a:defRPr/>
            </a:pPr>
            <a:endParaRPr lang="fr-FR" sz="1600" dirty="0">
              <a:solidFill>
                <a:schemeClr val="tx2"/>
              </a:solidFill>
            </a:endParaRPr>
          </a:p>
          <a:p>
            <a:pPr marL="0" lvl="1">
              <a:defRPr/>
            </a:pPr>
            <a:r>
              <a:rPr lang="fr-FR" sz="1600" dirty="0">
                <a:solidFill>
                  <a:schemeClr val="tx2"/>
                </a:solidFill>
              </a:rPr>
              <a:t>les dates de décès éventuel</a:t>
            </a:r>
          </a:p>
          <a:p>
            <a:pPr marL="0" lvl="1">
              <a:defRPr/>
            </a:pPr>
            <a:r>
              <a:rPr lang="fr-FR" sz="1600" dirty="0">
                <a:solidFill>
                  <a:schemeClr val="tx2"/>
                </a:solidFill>
              </a:rPr>
              <a:t> </a:t>
            </a:r>
          </a:p>
          <a:p>
            <a:pPr marL="0" lvl="1">
              <a:defRPr/>
            </a:pPr>
            <a:r>
              <a:rPr lang="fr-FR" sz="1600" dirty="0">
                <a:solidFill>
                  <a:schemeClr val="tx2"/>
                </a:solidFill>
              </a:rPr>
              <a:t>les passages aux urgences non suivi d’hospitalisation (ATU)</a:t>
            </a:r>
          </a:p>
          <a:p>
            <a:pPr marL="0" lvl="1">
              <a:defRPr/>
            </a:pPr>
            <a:endParaRPr lang="fr-FR" sz="1600" dirty="0">
              <a:solidFill>
                <a:schemeClr val="tx2"/>
              </a:solidFill>
            </a:endParaRPr>
          </a:p>
          <a:p>
            <a:pPr marL="0" lvl="1">
              <a:defRPr/>
            </a:pPr>
            <a:r>
              <a:rPr lang="fr-FR" sz="1600" dirty="0">
                <a:solidFill>
                  <a:schemeClr val="tx2"/>
                </a:solidFill>
              </a:rPr>
              <a:t>les hospitalisations PMSI MCO</a:t>
            </a:r>
          </a:p>
          <a:p>
            <a:pPr marL="0" lvl="1">
              <a:defRPr/>
            </a:pPr>
            <a:endParaRPr lang="fr-FR" sz="1600" dirty="0">
              <a:solidFill>
                <a:schemeClr val="tx2"/>
              </a:solidFill>
            </a:endParaRPr>
          </a:p>
          <a:p>
            <a:pPr marL="0" lvl="1">
              <a:defRPr/>
            </a:pPr>
            <a:r>
              <a:rPr lang="fr-FR" sz="1600" dirty="0">
                <a:solidFill>
                  <a:schemeClr val="tx2"/>
                </a:solidFill>
              </a:rPr>
              <a:t>la consommation de </a:t>
            </a:r>
            <a:r>
              <a:rPr lang="fr-FR" sz="1600" dirty="0" smtClean="0">
                <a:solidFill>
                  <a:schemeClr val="tx2"/>
                </a:solidFill>
              </a:rPr>
              <a:t>médicaments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 smtClean="0"/>
              <a:t>…</a:t>
            </a:r>
            <a:r>
              <a:rPr lang="fr-FR" b="1" dirty="0"/>
              <a:t>puis calcul des indicateurs adéquats par patient</a:t>
            </a:r>
          </a:p>
          <a:p>
            <a:endParaRPr lang="fr-FR" dirty="0" smtClean="0"/>
          </a:p>
          <a:p>
            <a:r>
              <a:rPr lang="fr-FR" dirty="0" smtClean="0"/>
              <a:t>Comparer les résultats de ces indicateurs par rapport à ceux obtenus sur des populations de référence (les 75 ans et + et 85 ans et + Région Centre ayant eu au moins une consultation généraliste sur la même période) .</a:t>
            </a:r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76525"/>
            <a:ext cx="12096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045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062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66854" y="620688"/>
            <a:ext cx="86536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Quelques résultats et perspectives </a:t>
            </a:r>
          </a:p>
          <a:p>
            <a:endParaRPr lang="fr-FR" sz="800" u="sng" dirty="0"/>
          </a:p>
          <a:p>
            <a:r>
              <a:rPr lang="fr-FR" u="sng" dirty="0" smtClean="0">
                <a:solidFill>
                  <a:schemeClr val="accent1"/>
                </a:solidFill>
              </a:rPr>
              <a:t>Par rapport au patient et Professionnels de Santé</a:t>
            </a:r>
            <a:r>
              <a:rPr lang="fr-FR" dirty="0" smtClean="0">
                <a:solidFill>
                  <a:schemeClr val="accent1"/>
                </a:solidFill>
              </a:rPr>
              <a:t> :</a:t>
            </a:r>
          </a:p>
          <a:p>
            <a:endParaRPr lang="fr-FR" dirty="0" smtClean="0"/>
          </a:p>
          <a:p>
            <a:r>
              <a:rPr lang="fr-FR" dirty="0" smtClean="0"/>
              <a:t>- Avoir une connaissance de la population concernée par les PPS (âge sexe provenance et décès éventuels)</a:t>
            </a:r>
          </a:p>
          <a:p>
            <a:r>
              <a:rPr lang="fr-FR" dirty="0" smtClean="0"/>
              <a:t>-Globalement les premiers bénéficiaires de PPS avaient une situation  plus dégradée vis-à-vis des point de rupture que la population de référence y compris après la signature du PPS</a:t>
            </a:r>
          </a:p>
          <a:p>
            <a:pPr>
              <a:defRPr/>
            </a:pPr>
            <a:r>
              <a:rPr lang="fr-FR" dirty="0" smtClean="0"/>
              <a:t>-Nécessité de revoir le modalité d’inclusion et de suivi  des patients notamment avec les médecins traitants</a:t>
            </a:r>
          </a:p>
          <a:p>
            <a:pPr>
              <a:defRPr/>
            </a:pPr>
            <a:r>
              <a:rPr lang="fr-FR" dirty="0"/>
              <a:t>- Par contre le SNDS ne permet pas de faire de liaison avec le contenu des PPS 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u="sng" dirty="0" smtClean="0">
                <a:solidFill>
                  <a:schemeClr val="accent1"/>
                </a:solidFill>
              </a:rPr>
              <a:t>D’un point de vue fonctionnel :</a:t>
            </a:r>
          </a:p>
          <a:p>
            <a:pPr>
              <a:defRPr/>
            </a:pPr>
            <a:endParaRPr lang="fr-FR" u="sng" dirty="0" smtClean="0"/>
          </a:p>
          <a:p>
            <a:pPr>
              <a:defRPr/>
            </a:pPr>
            <a:r>
              <a:rPr lang="fr-FR" dirty="0" smtClean="0"/>
              <a:t>- Capacité à mobiliser les ARS sur la mise en œuvre  du dispositif national </a:t>
            </a:r>
            <a:endParaRPr lang="fr-FR" dirty="0"/>
          </a:p>
          <a:p>
            <a:pPr>
              <a:defRPr/>
            </a:pPr>
            <a:r>
              <a:rPr lang="fr-FR" dirty="0" smtClean="0"/>
              <a:t>- Des extensions  d’études et analyses complémentaires rendues possibles (exemple : ARS BFC ) </a:t>
            </a:r>
          </a:p>
          <a:p>
            <a:pPr>
              <a:defRPr/>
            </a:pP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Développement 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requêtes nationales et régionales ad hoc sur d’autres thématiques </a:t>
            </a: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rendus 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possible et effective à travers cette </a:t>
            </a: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initiative</a:t>
            </a:r>
          </a:p>
          <a:p>
            <a:pPr>
              <a:defRPr/>
            </a:pP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Sur cette base d’autres sujets en cours d’approfondissement avec la DREES dans la perspective  de l’évaluation globale de l’expérimentation  (suivi des patients par le MT, iatrogénie) 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46179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062" cy="12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409183" y="1927229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Le SNDS en ARS c’est pour qui ?</a:t>
            </a:r>
          </a:p>
          <a:p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580" y="3249917"/>
            <a:ext cx="2762086" cy="260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581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062" cy="12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09591" y="1700808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Le SNDS c’est pour vous !!</a:t>
            </a:r>
          </a:p>
          <a:p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2962275"/>
            <a:ext cx="23717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357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062" cy="12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09591" y="2019029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En conclusion …</a:t>
            </a:r>
          </a:p>
          <a:p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73016"/>
            <a:ext cx="27527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283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062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63524" y="980728"/>
            <a:ext cx="8496944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1"/>
                </a:solidFill>
              </a:rPr>
              <a:t>SNDS  est un outil complexe mais qui offre de nouvelle perspective en santé publique.</a:t>
            </a:r>
          </a:p>
          <a:p>
            <a:endParaRPr lang="fr-FR" sz="800" dirty="0" smtClean="0"/>
          </a:p>
          <a:p>
            <a:endParaRPr lang="fr-FR" sz="800" dirty="0"/>
          </a:p>
          <a:p>
            <a:r>
              <a:rPr lang="fr-FR" sz="2400" dirty="0" smtClean="0">
                <a:solidFill>
                  <a:schemeClr val="accent3"/>
                </a:solidFill>
              </a:rPr>
              <a:t>Disponible</a:t>
            </a:r>
            <a:r>
              <a:rPr lang="fr-FR" sz="2800" dirty="0" smtClean="0">
                <a:solidFill>
                  <a:schemeClr val="accent3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fr-FR" sz="2000" dirty="0"/>
              <a:t>Dans une  ARS</a:t>
            </a:r>
          </a:p>
          <a:p>
            <a:pPr marL="571500" indent="-571500">
              <a:buFontTx/>
              <a:buChar char="-"/>
            </a:pPr>
            <a:r>
              <a:rPr lang="fr-FR" sz="2000" dirty="0"/>
              <a:t>Dans une DAC (possibilité de mutualiser la requête en passant par le SG ou la mission nationale)  </a:t>
            </a:r>
          </a:p>
          <a:p>
            <a:endParaRPr lang="fr-FR" sz="800" dirty="0" smtClean="0"/>
          </a:p>
          <a:p>
            <a:endParaRPr lang="fr-FR" sz="800" dirty="0"/>
          </a:p>
          <a:p>
            <a:r>
              <a:rPr lang="fr-FR" sz="2400" dirty="0">
                <a:solidFill>
                  <a:schemeClr val="accent3"/>
                </a:solidFill>
              </a:rPr>
              <a:t>Mais nécessité de…</a:t>
            </a:r>
          </a:p>
          <a:p>
            <a:endParaRPr lang="fr-FR" sz="3200" dirty="0"/>
          </a:p>
          <a:p>
            <a:endParaRPr lang="fr-FR" sz="3200" dirty="0" smtClean="0"/>
          </a:p>
          <a:p>
            <a:endParaRPr lang="fr-FR" sz="3200" dirty="0"/>
          </a:p>
          <a:p>
            <a:r>
              <a:rPr lang="fr-FR" sz="3200" dirty="0" smtClean="0"/>
              <a:t>  </a:t>
            </a:r>
          </a:p>
          <a:p>
            <a:r>
              <a:rPr lang="fr-FR" sz="4400" dirty="0" smtClean="0"/>
              <a:t> </a:t>
            </a:r>
          </a:p>
          <a:p>
            <a:endParaRPr lang="fr-FR" sz="4400" dirty="0" smtClean="0"/>
          </a:p>
          <a:p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70456" y="4209869"/>
            <a:ext cx="6912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prstClr val="black"/>
                </a:solidFill>
              </a:rPr>
              <a:t>-privilégier </a:t>
            </a:r>
            <a:r>
              <a:rPr lang="fr-FR" sz="2000" dirty="0">
                <a:solidFill>
                  <a:prstClr val="black"/>
                </a:solidFill>
              </a:rPr>
              <a:t>les expertises et  compétences pluridisciplinaires plutôt que la polyvalence</a:t>
            </a:r>
          </a:p>
          <a:p>
            <a:pPr lvl="0"/>
            <a:r>
              <a:rPr lang="fr-FR" sz="2000" dirty="0">
                <a:solidFill>
                  <a:prstClr val="black"/>
                </a:solidFill>
              </a:rPr>
              <a:t>-travailler en commun avec les statisticiens pour définir les critères de la requête et l’exploitation des résultats en fonction de l’objectif attendu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538" y="5025477"/>
            <a:ext cx="15335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450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11560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Discussions</a:t>
            </a:r>
            <a:endParaRPr lang="fr-FR" sz="3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062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81" y="3203848"/>
            <a:ext cx="2238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2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976825" y="2165061"/>
            <a:ext cx="4639395" cy="3265522"/>
            <a:chOff x="-19195" y="-44734"/>
            <a:chExt cx="5292778" cy="3686975"/>
          </a:xfrm>
        </p:grpSpPr>
        <p:pic>
          <p:nvPicPr>
            <p:cNvPr id="5" name="Image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99577" y="135136"/>
              <a:ext cx="3857625" cy="35071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-19195" y="1423845"/>
              <a:ext cx="1143501" cy="102160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2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Données CNSA, MDPH </a:t>
              </a:r>
              <a:endParaRPr lang="fr-FR" sz="1200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fr-FR" sz="12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sur le handicap. </a:t>
              </a:r>
              <a:r>
                <a:rPr lang="fr-FR" sz="1200" b="1" kern="1200" dirty="0">
                  <a:solidFill>
                    <a:srgbClr val="4F6228"/>
                  </a:solidFill>
                  <a:effectLst/>
                  <a:latin typeface="Calibri"/>
                  <a:ea typeface="Times New Roman"/>
                  <a:cs typeface="Times New Roman"/>
                </a:rPr>
                <a:t>Dès 2019</a:t>
              </a:r>
              <a:endParaRPr lang="fr-FR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27204" y="-44734"/>
              <a:ext cx="2189308" cy="84994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2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20 ans de suivi via échantillon de bénéficiaires</a:t>
              </a:r>
              <a:endParaRPr lang="fr-FR" sz="1200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4F6228"/>
                  </a:solidFill>
                  <a:effectLst/>
                  <a:latin typeface="Calibri"/>
                  <a:ea typeface="Times New Roman"/>
                  <a:cs typeface="Times New Roman"/>
                </a:rPr>
                <a:t>Dès 2019</a:t>
              </a:r>
              <a:endParaRPr lang="fr-FR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16695" y="1499461"/>
              <a:ext cx="1256888" cy="94461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2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Données de </a:t>
              </a:r>
              <a:r>
                <a:rPr lang="fr-FR" sz="1200" kern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mortalité</a:t>
              </a:r>
              <a:endParaRPr lang="fr-FR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9157" y="2729431"/>
              <a:ext cx="1443069" cy="91190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2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Données assurance </a:t>
              </a:r>
              <a:r>
                <a:rPr lang="fr-FR" sz="1200" kern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maladie (ville)</a:t>
              </a:r>
              <a:endParaRPr lang="fr-FR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78486" y="2728753"/>
              <a:ext cx="1439553" cy="88655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2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Données d’hospitalisation</a:t>
              </a:r>
              <a:endParaRPr lang="fr-FR" sz="1200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endParaRPr lang="fr-FR" sz="1200" dirty="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062" cy="12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755576" y="1556792"/>
            <a:ext cx="2399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Le SNDS, c’est </a:t>
            </a:r>
            <a:r>
              <a:rPr lang="fr-FR" dirty="0" smtClean="0"/>
              <a:t>: 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971600" y="573325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SNDS permet de décloisonner la logique ville/hôpital et de travailler sur le parcours de soins. Historique 9 ans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8054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062" cy="12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19423" y="1124744"/>
            <a:ext cx="878497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/>
              <a:t>Les données médicales du patient</a:t>
            </a:r>
          </a:p>
          <a:p>
            <a:pPr algn="just"/>
            <a:r>
              <a:rPr lang="fr-FR" sz="2000" b="1" dirty="0" smtClean="0"/>
              <a:t>Celles qu’on retrouvent dans le SNDS:</a:t>
            </a:r>
          </a:p>
          <a:p>
            <a:pPr lvl="1">
              <a:spcBef>
                <a:spcPts val="0"/>
              </a:spcBef>
            </a:pPr>
            <a:endParaRPr lang="fr-FR" b="1" dirty="0" smtClean="0">
              <a:solidFill>
                <a:srgbClr val="000099"/>
              </a:solidFill>
            </a:endParaRPr>
          </a:p>
          <a:p>
            <a:pPr lvl="1">
              <a:spcBef>
                <a:spcPts val="0"/>
              </a:spcBef>
            </a:pPr>
            <a:r>
              <a:rPr lang="fr-FR" b="1" dirty="0">
                <a:solidFill>
                  <a:srgbClr val="000099"/>
                </a:solidFill>
              </a:rPr>
              <a:t>P</a:t>
            </a:r>
            <a:r>
              <a:rPr lang="fr-FR" b="1" dirty="0" smtClean="0">
                <a:solidFill>
                  <a:srgbClr val="000099"/>
                </a:solidFill>
              </a:rPr>
              <a:t>ar les </a:t>
            </a:r>
            <a:r>
              <a:rPr lang="fr-FR" b="1" dirty="0">
                <a:solidFill>
                  <a:srgbClr val="000099"/>
                </a:solidFill>
              </a:rPr>
              <a:t>ALD </a:t>
            </a:r>
            <a:r>
              <a:rPr lang="fr-FR" dirty="0">
                <a:solidFill>
                  <a:srgbClr val="000099"/>
                </a:solidFill>
              </a:rPr>
              <a:t>: pour les </a:t>
            </a:r>
            <a:r>
              <a:rPr lang="fr-FR" dirty="0" smtClean="0">
                <a:solidFill>
                  <a:srgbClr val="000099"/>
                </a:solidFill>
              </a:rPr>
              <a:t>bénéficiaires </a:t>
            </a:r>
            <a:r>
              <a:rPr lang="fr-FR" dirty="0">
                <a:solidFill>
                  <a:srgbClr val="000099"/>
                </a:solidFill>
              </a:rPr>
              <a:t>ayant fait une demande de prise en charge à 100% pour une affection de longue durée</a:t>
            </a:r>
          </a:p>
          <a:p>
            <a:pPr lvl="1">
              <a:spcBef>
                <a:spcPts val="0"/>
              </a:spcBef>
            </a:pPr>
            <a:endParaRPr lang="fr-FR" sz="800" i="1" dirty="0">
              <a:solidFill>
                <a:srgbClr val="000099"/>
              </a:solidFill>
            </a:endParaRPr>
          </a:p>
          <a:p>
            <a:pPr lvl="1">
              <a:spcBef>
                <a:spcPts val="0"/>
              </a:spcBef>
            </a:pPr>
            <a:r>
              <a:rPr lang="fr-FR" b="1" dirty="0" smtClean="0">
                <a:solidFill>
                  <a:srgbClr val="000099"/>
                </a:solidFill>
              </a:rPr>
              <a:t>Par les </a:t>
            </a:r>
            <a:r>
              <a:rPr lang="fr-FR" b="1" dirty="0">
                <a:solidFill>
                  <a:srgbClr val="000099"/>
                </a:solidFill>
              </a:rPr>
              <a:t>diagnostics : </a:t>
            </a:r>
            <a:r>
              <a:rPr lang="fr-FR" dirty="0">
                <a:solidFill>
                  <a:srgbClr val="000099"/>
                </a:solidFill>
              </a:rPr>
              <a:t>pour les personnes hospitalisées au travers des diagnostics du </a:t>
            </a:r>
            <a:r>
              <a:rPr lang="fr-FR" dirty="0" smtClean="0">
                <a:solidFill>
                  <a:srgbClr val="000099"/>
                </a:solidFill>
              </a:rPr>
              <a:t>PMSI (ou GHM)</a:t>
            </a:r>
            <a:endParaRPr lang="fr-FR" dirty="0">
              <a:solidFill>
                <a:srgbClr val="000099"/>
              </a:solidFill>
            </a:endParaRPr>
          </a:p>
          <a:p>
            <a:pPr lvl="1">
              <a:spcBef>
                <a:spcPts val="0"/>
              </a:spcBef>
            </a:pPr>
            <a:endParaRPr lang="fr-FR" sz="800" dirty="0" smtClean="0">
              <a:solidFill>
                <a:srgbClr val="000099"/>
              </a:solidFill>
            </a:endParaRPr>
          </a:p>
          <a:p>
            <a:pPr lvl="1">
              <a:spcBef>
                <a:spcPts val="0"/>
              </a:spcBef>
            </a:pPr>
            <a:r>
              <a:rPr lang="fr-FR" b="1" dirty="0" smtClean="0">
                <a:solidFill>
                  <a:srgbClr val="000099"/>
                </a:solidFill>
                <a:latin typeface="Arial Narrow" pitchFamily="34" charset="0"/>
              </a:rPr>
              <a:t>Par </a:t>
            </a:r>
            <a:r>
              <a:rPr lang="fr-FR" b="1" dirty="0">
                <a:solidFill>
                  <a:srgbClr val="000099"/>
                </a:solidFill>
                <a:latin typeface="Arial Narrow" pitchFamily="34" charset="0"/>
              </a:rPr>
              <a:t>la consommation de soins : </a:t>
            </a:r>
            <a:r>
              <a:rPr lang="fr-FR" dirty="0">
                <a:solidFill>
                  <a:srgbClr val="000099"/>
                </a:solidFill>
                <a:latin typeface="Arial Narrow" pitchFamily="34" charset="0"/>
              </a:rPr>
              <a:t>informations de nature médicale par la consommation de soins </a:t>
            </a:r>
            <a:r>
              <a:rPr lang="fr-FR" dirty="0" smtClean="0">
                <a:solidFill>
                  <a:srgbClr val="000099"/>
                </a:solidFill>
                <a:latin typeface="Arial Narrow" pitchFamily="34" charset="0"/>
              </a:rPr>
              <a:t>et actes traceurs (CCAM, médicaments,…)</a:t>
            </a:r>
            <a:endParaRPr lang="fr-FR" dirty="0">
              <a:solidFill>
                <a:srgbClr val="000099"/>
              </a:solidFill>
              <a:latin typeface="Arial Narrow" pitchFamily="34" charset="0"/>
            </a:endParaRPr>
          </a:p>
          <a:p>
            <a:pPr lvl="1">
              <a:spcBef>
                <a:spcPts val="0"/>
              </a:spcBef>
            </a:pPr>
            <a:r>
              <a:rPr lang="fr-FR" i="1" dirty="0">
                <a:solidFill>
                  <a:srgbClr val="000099"/>
                </a:solidFill>
                <a:latin typeface="Arial Narrow" pitchFamily="34" charset="0"/>
              </a:rPr>
              <a:t>Exemple : consommation régulière d’antidiabétiques pour une personne atteinte de </a:t>
            </a:r>
            <a:r>
              <a:rPr lang="fr-FR" i="1" dirty="0" smtClean="0">
                <a:solidFill>
                  <a:srgbClr val="000099"/>
                </a:solidFill>
                <a:latin typeface="Arial Narrow" pitchFamily="34" charset="0"/>
              </a:rPr>
              <a:t>diabète</a:t>
            </a:r>
          </a:p>
          <a:p>
            <a:pPr lvl="1">
              <a:spcBef>
                <a:spcPts val="0"/>
              </a:spcBef>
            </a:pPr>
            <a:endParaRPr lang="fr-FR" b="1" i="1" dirty="0">
              <a:solidFill>
                <a:srgbClr val="000099"/>
              </a:solidFill>
              <a:latin typeface="Arial Narrow" pitchFamily="34" charset="0"/>
            </a:endParaRPr>
          </a:p>
          <a:p>
            <a:pPr lvl="1"/>
            <a:r>
              <a:rPr lang="fr-FR" b="1" dirty="0" smtClean="0">
                <a:solidFill>
                  <a:srgbClr val="000099"/>
                </a:solidFill>
                <a:latin typeface="Arial Narrow" pitchFamily="34" charset="0"/>
              </a:rPr>
              <a:t>Par la </a:t>
            </a:r>
            <a:r>
              <a:rPr lang="fr-FR" b="1" dirty="0">
                <a:solidFill>
                  <a:srgbClr val="000099"/>
                </a:solidFill>
                <a:latin typeface="Arial Narrow" pitchFamily="34" charset="0"/>
              </a:rPr>
              <a:t>cause médicale de </a:t>
            </a:r>
            <a:r>
              <a:rPr lang="fr-FR" b="1" dirty="0" smtClean="0">
                <a:solidFill>
                  <a:srgbClr val="000099"/>
                </a:solidFill>
                <a:latin typeface="Arial Narrow" pitchFamily="34" charset="0"/>
              </a:rPr>
              <a:t>décès : </a:t>
            </a:r>
            <a:r>
              <a:rPr lang="fr-FR" dirty="0">
                <a:solidFill>
                  <a:srgbClr val="000099"/>
                </a:solidFill>
                <a:latin typeface="Arial Narrow" pitchFamily="34" charset="0"/>
              </a:rPr>
              <a:t>informations </a:t>
            </a:r>
            <a:r>
              <a:rPr lang="fr-FR" dirty="0" smtClean="0">
                <a:solidFill>
                  <a:srgbClr val="000099"/>
                </a:solidFill>
                <a:latin typeface="Arial Narrow" pitchFamily="34" charset="0"/>
              </a:rPr>
              <a:t>sur la cause principale ou associées de décès</a:t>
            </a:r>
            <a:endParaRPr lang="fr-FR" i="1" dirty="0">
              <a:solidFill>
                <a:srgbClr val="000099"/>
              </a:solidFill>
              <a:latin typeface="Arial Narrow" pitchFamily="34" charset="0"/>
            </a:endParaRPr>
          </a:p>
          <a:p>
            <a:pPr marL="723900" lvl="1" indent="0">
              <a:spcBef>
                <a:spcPts val="0"/>
              </a:spcBef>
              <a:buNone/>
            </a:pPr>
            <a:endParaRPr lang="fr-FR" b="1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 algn="just"/>
            <a:r>
              <a:rPr lang="fr-FR" sz="2000" b="1" dirty="0" smtClean="0"/>
              <a:t>Celles qui sont absentes du SNDS</a:t>
            </a:r>
            <a:r>
              <a:rPr lang="fr-FR" sz="2000" b="1" dirty="0"/>
              <a:t>:</a:t>
            </a:r>
          </a:p>
          <a:p>
            <a:pPr lvl="1"/>
            <a:r>
              <a:rPr lang="fr-FR" dirty="0">
                <a:solidFill>
                  <a:srgbClr val="000099"/>
                </a:solidFill>
              </a:rPr>
              <a:t>Pas de résultat d’examen clinique ou paraclinique (tabagisme, niveau tensionnel, HbA1c, IMC, </a:t>
            </a:r>
            <a:r>
              <a:rPr lang="fr-FR" dirty="0" smtClean="0">
                <a:solidFill>
                  <a:srgbClr val="000099"/>
                </a:solidFill>
              </a:rPr>
              <a:t>…)</a:t>
            </a:r>
          </a:p>
          <a:p>
            <a:pPr lvl="1"/>
            <a:r>
              <a:rPr lang="fr-FR" sz="2000" dirty="0" smtClean="0">
                <a:solidFill>
                  <a:srgbClr val="000099"/>
                </a:solidFill>
              </a:rPr>
              <a:t>Pas d’information sur les médicaments non remboursés</a:t>
            </a:r>
          </a:p>
          <a:p>
            <a:pPr lvl="1"/>
            <a:r>
              <a:rPr lang="fr-FR" sz="2000" dirty="0" smtClean="0">
                <a:solidFill>
                  <a:srgbClr val="000099"/>
                </a:solidFill>
              </a:rPr>
              <a:t>Pas d’information sur l’observance d’un traitement </a:t>
            </a:r>
            <a:endParaRPr lang="fr-FR" sz="2000" dirty="0" smtClean="0"/>
          </a:p>
          <a:p>
            <a:r>
              <a:rPr lang="fr-FR" sz="2000" dirty="0" smtClean="0"/>
              <a:t> </a:t>
            </a:r>
          </a:p>
          <a:p>
            <a:endParaRPr lang="fr-FR" sz="2000" dirty="0"/>
          </a:p>
          <a:p>
            <a:r>
              <a:rPr lang="fr-FR" sz="2000" dirty="0" smtClean="0"/>
              <a:t> </a:t>
            </a:r>
            <a:endParaRPr lang="fr-F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738510"/>
            <a:ext cx="1254717" cy="109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14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062" cy="12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19423" y="1124744"/>
            <a:ext cx="87849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 smtClean="0"/>
              <a:t>Ce qu’on connait globalement du patient </a:t>
            </a:r>
          </a:p>
          <a:p>
            <a:pPr lvl="1">
              <a:spcBef>
                <a:spcPts val="0"/>
              </a:spcBef>
            </a:pPr>
            <a:r>
              <a:rPr lang="fr-FR" sz="2800" dirty="0" smtClean="0">
                <a:solidFill>
                  <a:srgbClr val="000099"/>
                </a:solidFill>
              </a:rPr>
              <a:t>- </a:t>
            </a:r>
            <a:r>
              <a:rPr lang="fr-FR" sz="2400" dirty="0" smtClean="0">
                <a:solidFill>
                  <a:srgbClr val="000099"/>
                </a:solidFill>
              </a:rPr>
              <a:t>Son âge </a:t>
            </a:r>
          </a:p>
          <a:p>
            <a:pPr lvl="1">
              <a:spcBef>
                <a:spcPts val="0"/>
              </a:spcBef>
            </a:pPr>
            <a:r>
              <a:rPr lang="fr-FR" sz="2400" dirty="0" smtClean="0">
                <a:solidFill>
                  <a:srgbClr val="000099"/>
                </a:solidFill>
              </a:rPr>
              <a:t>- Son sexe</a:t>
            </a:r>
          </a:p>
          <a:p>
            <a:pPr lvl="1">
              <a:spcBef>
                <a:spcPts val="0"/>
              </a:spcBef>
            </a:pPr>
            <a:r>
              <a:rPr lang="fr-FR" sz="2400" dirty="0" smtClean="0">
                <a:solidFill>
                  <a:srgbClr val="000099"/>
                </a:solidFill>
              </a:rPr>
              <a:t>- Sa commune de résidence </a:t>
            </a:r>
          </a:p>
          <a:p>
            <a:pPr marL="742950" lvl="1" indent="-285750">
              <a:spcBef>
                <a:spcPts val="0"/>
              </a:spcBef>
              <a:buFontTx/>
              <a:buChar char="-"/>
            </a:pPr>
            <a:r>
              <a:rPr lang="fr-FR" sz="2400" dirty="0" smtClean="0">
                <a:solidFill>
                  <a:srgbClr val="000099"/>
                </a:solidFill>
              </a:rPr>
              <a:t>…Par contre, très peu </a:t>
            </a:r>
            <a:r>
              <a:rPr lang="fr-FR" sz="2400" dirty="0">
                <a:solidFill>
                  <a:srgbClr val="000099"/>
                </a:solidFill>
              </a:rPr>
              <a:t>de données sociales (uniquement notion de CMU-C et ACS)</a:t>
            </a:r>
          </a:p>
          <a:p>
            <a:pPr marL="0" lvl="1"/>
            <a:endParaRPr lang="fr-FR" sz="2000" dirty="0" smtClean="0"/>
          </a:p>
          <a:p>
            <a:pPr marL="0" lvl="1"/>
            <a:r>
              <a:rPr lang="fr-FR" sz="2800" b="1" u="sng" dirty="0" smtClean="0"/>
              <a:t>Ce qu’il faut savoir</a:t>
            </a:r>
            <a:r>
              <a:rPr lang="fr-FR" sz="2000" b="1" u="sng" dirty="0" smtClean="0"/>
              <a:t> :</a:t>
            </a:r>
            <a:endParaRPr lang="fr-FR" sz="2000" b="1" u="sng" dirty="0"/>
          </a:p>
          <a:p>
            <a:pPr marL="0" lvl="1"/>
            <a:r>
              <a:rPr lang="fr-FR" sz="2400" dirty="0"/>
              <a:t>Les informations sur le patient sont connues à la fois </a:t>
            </a:r>
            <a:r>
              <a:rPr lang="fr-FR" sz="2400" dirty="0">
                <a:solidFill>
                  <a:srgbClr val="000099"/>
                </a:solidFill>
              </a:rPr>
              <a:t>au moment du soins et à la  dernière situation connue ( notion </a:t>
            </a:r>
            <a:r>
              <a:rPr lang="fr-FR" sz="2400" dirty="0" smtClean="0">
                <a:solidFill>
                  <a:srgbClr val="000099"/>
                </a:solidFill>
              </a:rPr>
              <a:t>de flux </a:t>
            </a:r>
            <a:r>
              <a:rPr lang="fr-FR" sz="2400" dirty="0">
                <a:solidFill>
                  <a:srgbClr val="000099"/>
                </a:solidFill>
              </a:rPr>
              <a:t>et </a:t>
            </a:r>
            <a:r>
              <a:rPr lang="fr-FR" sz="2400" dirty="0" smtClean="0">
                <a:solidFill>
                  <a:srgbClr val="000099"/>
                </a:solidFill>
              </a:rPr>
              <a:t> de stock à prendre en compte notamment pour les calculs de  standardisation ou de taux de recours) </a:t>
            </a:r>
            <a:endParaRPr lang="fr-FR" sz="2400" dirty="0"/>
          </a:p>
          <a:p>
            <a:pPr marL="0" lvl="1"/>
            <a:r>
              <a:rPr lang="fr-FR" sz="2000" dirty="0" smtClean="0"/>
              <a:t> </a:t>
            </a:r>
            <a:endParaRPr lang="fr-F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14413"/>
            <a:ext cx="14192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31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062" cy="12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95536" y="1916832"/>
            <a:ext cx="79208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Le SNDS en ARS c’est qui ?</a:t>
            </a:r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893" y="3068960"/>
            <a:ext cx="3216572" cy="319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487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062" cy="12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79808" y="1628800"/>
            <a:ext cx="85804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 smtClean="0"/>
          </a:p>
          <a:p>
            <a:r>
              <a:rPr lang="fr-FR" sz="2800" dirty="0" smtClean="0"/>
              <a:t>-    </a:t>
            </a:r>
            <a:r>
              <a:rPr lang="fr-FR" sz="3200" dirty="0" smtClean="0"/>
              <a:t>des utilisateurs formés </a:t>
            </a:r>
          </a:p>
          <a:p>
            <a:pPr marL="457200" indent="-457200">
              <a:buFontTx/>
              <a:buChar char="-"/>
            </a:pPr>
            <a:r>
              <a:rPr lang="fr-FR" sz="3200" dirty="0" smtClean="0"/>
              <a:t>un référent régional dans chaque ARS</a:t>
            </a:r>
          </a:p>
          <a:p>
            <a:pPr marL="457200" indent="-457200">
              <a:buFontTx/>
              <a:buChar char="-"/>
            </a:pPr>
            <a:r>
              <a:rPr lang="fr-FR" sz="3200" b="1" dirty="0" smtClean="0"/>
              <a:t>une mission nationale </a:t>
            </a:r>
            <a:r>
              <a:rPr lang="fr-FR" sz="3200" dirty="0" smtClean="0"/>
              <a:t>dédiée sur les SI mutualisés portée par 3 ARS (Centre-Val de Loire, Normandie, Occitanie)</a:t>
            </a:r>
          </a:p>
          <a:p>
            <a:endParaRPr lang="fr-FR" sz="2800" dirty="0" smtClean="0"/>
          </a:p>
          <a:p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08" y="4915100"/>
            <a:ext cx="20097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292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062" cy="12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409183" y="1927229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Le SNDS en ARS pour quoi faire ?</a:t>
            </a:r>
          </a:p>
          <a:p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61657" y="2727448"/>
            <a:ext cx="8161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accent1"/>
                </a:solidFill>
              </a:rPr>
              <a:t>Observer, pour comprendre ! Comprendre pour agir ! 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45024"/>
            <a:ext cx="25717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49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031" y="499798"/>
            <a:ext cx="6121902" cy="432675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5" name="ZoneTexte 4"/>
          <p:cNvSpPr txBox="1"/>
          <p:nvPr/>
        </p:nvSpPr>
        <p:spPr>
          <a:xfrm>
            <a:off x="107504" y="260648"/>
            <a:ext cx="2888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diagnostic PRS Normands </a:t>
            </a:r>
            <a:endParaRPr lang="fr-FR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062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-6583" y="45204"/>
            <a:ext cx="9259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Le SNDS c’est la possibilité d’avoir une </a:t>
            </a:r>
            <a:r>
              <a:rPr lang="fr-FR" sz="2000" b="1" dirty="0" smtClean="0">
                <a:solidFill>
                  <a:schemeClr val="bg1"/>
                </a:solidFill>
              </a:rPr>
              <a:t>approche globale </a:t>
            </a:r>
            <a:r>
              <a:rPr lang="fr-FR" sz="2000" b="1" dirty="0">
                <a:solidFill>
                  <a:schemeClr val="bg1"/>
                </a:solidFill>
              </a:rPr>
              <a:t>de la santé </a:t>
            </a:r>
            <a:r>
              <a:rPr lang="fr-FR" sz="2000" b="1" dirty="0" smtClean="0">
                <a:solidFill>
                  <a:schemeClr val="bg1"/>
                </a:solidFill>
              </a:rPr>
              <a:t>au service du PRS 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4" y="2120712"/>
            <a:ext cx="1236611" cy="161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ensées 10"/>
          <p:cNvSpPr/>
          <p:nvPr/>
        </p:nvSpPr>
        <p:spPr>
          <a:xfrm>
            <a:off x="1217389" y="1508064"/>
            <a:ext cx="914400" cy="612648"/>
          </a:xfrm>
          <a:prstGeom prst="cloudCallout">
            <a:avLst>
              <a:gd name="adj1" fmla="val -30017"/>
              <a:gd name="adj2" fmla="val 8991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??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61565"/>
            <a:ext cx="4624561" cy="244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43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1496</Words>
  <Application>Microsoft Office PowerPoint</Application>
  <PresentationFormat>Affichage à l'écran (4:3)</PresentationFormat>
  <Paragraphs>296</Paragraphs>
  <Slides>26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Le SNDS en ARS et son usage : Quelques exemples au service de la santé publique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Ministères Chargés des Affaires Sociales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SNDS et son usage : Quelques exemples au service de la santé publique</dc:title>
  <dc:creator>*</dc:creator>
  <cp:lastModifiedBy>*</cp:lastModifiedBy>
  <cp:revision>95</cp:revision>
  <dcterms:created xsi:type="dcterms:W3CDTF">2018-06-29T15:51:27Z</dcterms:created>
  <dcterms:modified xsi:type="dcterms:W3CDTF">2018-09-06T09:56:49Z</dcterms:modified>
</cp:coreProperties>
</file>